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70" r:id="rId1"/>
  </p:sldMasterIdLst>
  <p:notesMasterIdLst>
    <p:notesMasterId r:id="rId17"/>
  </p:notesMasterIdLst>
  <p:handoutMasterIdLst>
    <p:handoutMasterId r:id="rId18"/>
  </p:handoutMasterIdLst>
  <p:sldIdLst>
    <p:sldId id="265" r:id="rId2"/>
    <p:sldId id="295" r:id="rId3"/>
    <p:sldId id="284" r:id="rId4"/>
    <p:sldId id="285" r:id="rId5"/>
    <p:sldId id="299" r:id="rId6"/>
    <p:sldId id="297" r:id="rId7"/>
    <p:sldId id="286" r:id="rId8"/>
    <p:sldId id="290" r:id="rId9"/>
    <p:sldId id="291" r:id="rId10"/>
    <p:sldId id="301" r:id="rId11"/>
    <p:sldId id="302" r:id="rId12"/>
    <p:sldId id="298" r:id="rId13"/>
    <p:sldId id="296" r:id="rId14"/>
    <p:sldId id="300" r:id="rId15"/>
    <p:sldId id="263"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74">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595315-6059-63B0-9BE8-AAFD11894995}" name="Елена Иванченко" initials="ЕИ" userId="7f7d7db965285a96"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Самолетов" initials="С"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72" autoAdjust="0"/>
  </p:normalViewPr>
  <p:slideViewPr>
    <p:cSldViewPr snapToGrid="0" snapToObjects="1" showGuides="1">
      <p:cViewPr varScale="1">
        <p:scale>
          <a:sx n="142" d="100"/>
          <a:sy n="142" d="100"/>
        </p:scale>
        <p:origin x="876" y="120"/>
      </p:cViewPr>
      <p:guideLst>
        <p:guide orient="horz" pos="1611"/>
        <p:guide pos="28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5/10/2023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5/10/2023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Сказать про время занимаемое разными подписями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2</a:t>
            </a:fld>
            <a:endParaRPr lang="en-US"/>
          </a:p>
        </p:txBody>
      </p:sp>
    </p:spTree>
    <p:extLst>
      <p:ext uri="{BB962C8B-B14F-4D97-AF65-F5344CB8AC3E}">
        <p14:creationId xmlns:p14="http://schemas.microsoft.com/office/powerpoint/2010/main" val="663948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Сказать про время занимаемое разными подписями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5</a:t>
            </a:fld>
            <a:endParaRPr lang="en-US"/>
          </a:p>
        </p:txBody>
      </p:sp>
    </p:spTree>
    <p:extLst>
      <p:ext uri="{BB962C8B-B14F-4D97-AF65-F5344CB8AC3E}">
        <p14:creationId xmlns:p14="http://schemas.microsoft.com/office/powerpoint/2010/main" val="4193161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6</a:t>
            </a:fld>
            <a:endParaRPr lang="en-US"/>
          </a:p>
        </p:txBody>
      </p:sp>
    </p:spTree>
    <p:extLst>
      <p:ext uri="{BB962C8B-B14F-4D97-AF65-F5344CB8AC3E}">
        <p14:creationId xmlns:p14="http://schemas.microsoft.com/office/powerpoint/2010/main" val="4144476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Поменять блок схему</a:t>
            </a:r>
          </a:p>
        </p:txBody>
      </p:sp>
      <p:sp>
        <p:nvSpPr>
          <p:cNvPr id="4" name="Номер слайда 3"/>
          <p:cNvSpPr>
            <a:spLocks noGrp="1"/>
          </p:cNvSpPr>
          <p:nvPr>
            <p:ph type="sldNum" sz="quarter" idx="5"/>
          </p:nvPr>
        </p:nvSpPr>
        <p:spPr/>
        <p:txBody>
          <a:bodyPr/>
          <a:lstStyle/>
          <a:p>
            <a:fld id="{F449711C-DB87-6342-8123-FE7E39EB0067}" type="slidenum">
              <a:rPr lang="en-US" smtClean="0"/>
              <a:pPr/>
              <a:t>7</a:t>
            </a:fld>
            <a:endParaRPr lang="en-US"/>
          </a:p>
        </p:txBody>
      </p:sp>
    </p:spTree>
    <p:extLst>
      <p:ext uri="{BB962C8B-B14F-4D97-AF65-F5344CB8AC3E}">
        <p14:creationId xmlns:p14="http://schemas.microsoft.com/office/powerpoint/2010/main" val="3119855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Показать работу </a:t>
            </a:r>
          </a:p>
        </p:txBody>
      </p:sp>
      <p:sp>
        <p:nvSpPr>
          <p:cNvPr id="4" name="Номер слайда 3"/>
          <p:cNvSpPr>
            <a:spLocks noGrp="1"/>
          </p:cNvSpPr>
          <p:nvPr>
            <p:ph type="sldNum" sz="quarter" idx="5"/>
          </p:nvPr>
        </p:nvSpPr>
        <p:spPr/>
        <p:txBody>
          <a:bodyPr/>
          <a:lstStyle/>
          <a:p>
            <a:fld id="{F449711C-DB87-6342-8123-FE7E39EB0067}" type="slidenum">
              <a:rPr lang="en-US" smtClean="0"/>
              <a:pPr/>
              <a:t>8</a:t>
            </a:fld>
            <a:endParaRPr lang="en-US"/>
          </a:p>
        </p:txBody>
      </p:sp>
    </p:spTree>
    <p:extLst>
      <p:ext uri="{BB962C8B-B14F-4D97-AF65-F5344CB8AC3E}">
        <p14:creationId xmlns:p14="http://schemas.microsoft.com/office/powerpoint/2010/main" val="3874456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Табличка с параметрами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12</a:t>
            </a:fld>
            <a:endParaRPr lang="en-US"/>
          </a:p>
        </p:txBody>
      </p:sp>
    </p:spTree>
    <p:extLst>
      <p:ext uri="{BB962C8B-B14F-4D97-AF65-F5344CB8AC3E}">
        <p14:creationId xmlns:p14="http://schemas.microsoft.com/office/powerpoint/2010/main" val="3715001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 прошедшем времени </a:t>
            </a:r>
            <a:r>
              <a:rPr lang="ru-RU" dirty="0" err="1"/>
              <a:t>разарботка</a:t>
            </a:r>
            <a:r>
              <a:rPr lang="ru-RU" dirty="0"/>
              <a:t> методики позволяет </a:t>
            </a:r>
          </a:p>
        </p:txBody>
      </p:sp>
      <p:sp>
        <p:nvSpPr>
          <p:cNvPr id="4" name="Номер слайда 3"/>
          <p:cNvSpPr>
            <a:spLocks noGrp="1"/>
          </p:cNvSpPr>
          <p:nvPr>
            <p:ph type="sldNum" sz="quarter" idx="5"/>
          </p:nvPr>
        </p:nvSpPr>
        <p:spPr/>
        <p:txBody>
          <a:bodyPr/>
          <a:lstStyle/>
          <a:p>
            <a:fld id="{F449711C-DB87-6342-8123-FE7E39EB0067}" type="slidenum">
              <a:rPr lang="en-US" smtClean="0"/>
              <a:pPr/>
              <a:t>13</a:t>
            </a:fld>
            <a:endParaRPr lang="en-US"/>
          </a:p>
        </p:txBody>
      </p:sp>
    </p:spTree>
    <p:extLst>
      <p:ext uri="{BB962C8B-B14F-4D97-AF65-F5344CB8AC3E}">
        <p14:creationId xmlns:p14="http://schemas.microsoft.com/office/powerpoint/2010/main" val="31948628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dirty="0"/>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5" name="Content Placeholder 2">
            <a:extLst>
              <a:ext uri="{FF2B5EF4-FFF2-40B4-BE49-F238E27FC236}">
                <a16:creationId xmlns:a16="http://schemas.microsoft.com/office/drawing/2014/main" id="{85A92729-C745-7CCF-6847-2DF14BA71383}"/>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2000" baseline="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ru-RU" sz="2000" dirty="0">
                <a:latin typeface="Golos Text" panose="020B0503020202020204"/>
              </a:rPr>
              <a:t>Здесь при необходимости располагается основной текст слайда, ключевая формулировка.</a:t>
            </a:r>
          </a:p>
          <a:p>
            <a:endParaRPr lang="ru-RU" sz="2000" dirty="0">
              <a:latin typeface="Golos Text" panose="020B0503020202020204"/>
            </a:endParaRPr>
          </a:p>
          <a:p>
            <a:pPr marL="0" indent="0" algn="l">
              <a:buNone/>
            </a:pPr>
            <a:r>
              <a:rPr lang="ru-RU" sz="18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9977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310336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3706F3BB-2486-D68F-6966-44BBD62CEC6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49722966-1EC6-6348-3A3A-25A27C8E506C}"/>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D2BFFE86-F97D-E925-927B-0F6BBD2D6EE0}"/>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ADAF316B-52C6-704E-CB38-0E76498CD5E9}"/>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88714-60F8-FF59-CB87-38F52214F9F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908260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C44632-7642-B672-30DB-BEE8EBC23CE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AF7BB137-1C7F-56D5-5D41-70ED6DEA4C56}"/>
              </a:ext>
            </a:extLst>
          </p:cNvPr>
          <p:cNvSpPr>
            <a:spLocks noGrp="1"/>
          </p:cNvSpPr>
          <p:nvPr>
            <p:ph type="pic" sz="quarter" idx="10"/>
          </p:nvPr>
        </p:nvSpPr>
        <p:spPr>
          <a:xfrm>
            <a:off x="457200" y="936852"/>
            <a:ext cx="4608513" cy="3842155"/>
          </a:xfrm>
          <a:prstGeom prst="roundRect">
            <a:avLst>
              <a:gd name="adj" fmla="val 8957"/>
            </a:avLst>
          </a:prstGeom>
        </p:spPr>
        <p:txBody>
          <a:bodyPr/>
          <a:lstStyle/>
          <a:p>
            <a:endParaRPr lang="ru-RU"/>
          </a:p>
        </p:txBody>
      </p:sp>
      <p:sp>
        <p:nvSpPr>
          <p:cNvPr id="5" name="Текст 6">
            <a:extLst>
              <a:ext uri="{FF2B5EF4-FFF2-40B4-BE49-F238E27FC236}">
                <a16:creationId xmlns:a16="http://schemas.microsoft.com/office/drawing/2014/main" id="{D9C7E817-A2F7-D228-2EB2-8CC271063595}"/>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292703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5CFB9-FFF2-E218-2283-FA3AC247B899}"/>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91CCADC5-135D-DC69-A40F-E7939EE42C8E}"/>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3110273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Фина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Текст 4">
            <a:extLst>
              <a:ext uri="{FF2B5EF4-FFF2-40B4-BE49-F238E27FC236}">
                <a16:creationId xmlns:a16="http://schemas.microsoft.com/office/drawing/2014/main" id="{164235EB-093A-2BDE-8127-460B61C5B696}"/>
              </a:ext>
            </a:extLst>
          </p:cNvPr>
          <p:cNvSpPr>
            <a:spLocks noGrp="1"/>
          </p:cNvSpPr>
          <p:nvPr>
            <p:ph type="body" sz="quarter" idx="11" hasCustomPrompt="1"/>
          </p:nvPr>
        </p:nvSpPr>
        <p:spPr>
          <a:xfrm>
            <a:off x="624113" y="1233715"/>
            <a:ext cx="7170057" cy="3410856"/>
          </a:xfrm>
        </p:spPr>
        <p:txBody>
          <a:bodyPr>
            <a:normAutofit/>
          </a:bodyPr>
          <a:lstStyle>
            <a:lvl1pPr marL="0" indent="0">
              <a:buFont typeface="Arial" panose="020B0604020202020204" pitchFamily="34" charset="0"/>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6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конец списка.</a:t>
            </a:r>
          </a:p>
          <a:p>
            <a:pPr lvl="0"/>
            <a:endParaRPr lang="ru-RU" dirty="0"/>
          </a:p>
          <a:p>
            <a:pPr lvl="0"/>
            <a:endParaRPr lang="ru-RU" dirty="0"/>
          </a:p>
        </p:txBody>
      </p:sp>
      <p:sp>
        <p:nvSpPr>
          <p:cNvPr id="3" name="Title 1">
            <a:extLst>
              <a:ext uri="{FF2B5EF4-FFF2-40B4-BE49-F238E27FC236}">
                <a16:creationId xmlns:a16="http://schemas.microsoft.com/office/drawing/2014/main" id="{FFD6E8F6-2854-A3A1-FCCA-4BC7B8C564E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038440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5FAEC5-3811-8889-0016-6EA3B2AC412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Текст 7">
            <a:extLst>
              <a:ext uri="{FF2B5EF4-FFF2-40B4-BE49-F238E27FC236}">
                <a16:creationId xmlns:a16="http://schemas.microsoft.com/office/drawing/2014/main" id="{CAC739FE-CC7A-A005-60BE-713B90BFE7B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5" name="Текст 13">
            <a:extLst>
              <a:ext uri="{FF2B5EF4-FFF2-40B4-BE49-F238E27FC236}">
                <a16:creationId xmlns:a16="http://schemas.microsoft.com/office/drawing/2014/main" id="{0280BF47-780B-2175-23F6-FDC24D601FFF}"/>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6" name="Текст 7">
            <a:extLst>
              <a:ext uri="{FF2B5EF4-FFF2-40B4-BE49-F238E27FC236}">
                <a16:creationId xmlns:a16="http://schemas.microsoft.com/office/drawing/2014/main" id="{E58E80D7-3F9A-CA73-1A7E-C864B8F1B1A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7" name="Текст 13">
            <a:extLst>
              <a:ext uri="{FF2B5EF4-FFF2-40B4-BE49-F238E27FC236}">
                <a16:creationId xmlns:a16="http://schemas.microsoft.com/office/drawing/2014/main" id="{BF0BE89B-425E-821E-10AB-56C164DAED33}"/>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4206293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F282CACE-D64E-E390-8227-23E049D60AAD}"/>
              </a:ext>
            </a:extLst>
          </p:cNvPr>
          <p:cNvSpPr>
            <a:spLocks noGrp="1"/>
          </p:cNvSpPr>
          <p:nvPr>
            <p:ph type="pic" sz="quarter" idx="10"/>
          </p:nvPr>
        </p:nvSpPr>
        <p:spPr>
          <a:xfrm>
            <a:off x="457200" y="936852"/>
            <a:ext cx="4608513" cy="3842155"/>
          </a:xfrm>
          <a:prstGeom prst="roundRect">
            <a:avLst>
              <a:gd name="adj" fmla="val 7617"/>
            </a:avLst>
          </a:prstGeom>
        </p:spPr>
        <p:txBody>
          <a:bodyPr/>
          <a:lstStyle/>
          <a:p>
            <a:endParaRPr lang="ru-RU" dirty="0"/>
          </a:p>
        </p:txBody>
      </p:sp>
      <p:sp>
        <p:nvSpPr>
          <p:cNvPr id="4" name="Title 1">
            <a:extLst>
              <a:ext uri="{FF2B5EF4-FFF2-40B4-BE49-F238E27FC236}">
                <a16:creationId xmlns:a16="http://schemas.microsoft.com/office/drawing/2014/main" id="{EFD893D5-8CB5-3E29-008C-CC0E0591AE2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5" name="Текст 6">
            <a:extLst>
              <a:ext uri="{FF2B5EF4-FFF2-40B4-BE49-F238E27FC236}">
                <a16:creationId xmlns:a16="http://schemas.microsoft.com/office/drawing/2014/main" id="{6E126262-C015-9DD6-F87F-1B632AE7449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736321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3102428" y="943208"/>
            <a:ext cx="5526315" cy="3875536"/>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
        <p:nvSpPr>
          <p:cNvPr id="6" name="Рисунок 2">
            <a:extLst>
              <a:ext uri="{FF2B5EF4-FFF2-40B4-BE49-F238E27FC236}">
                <a16:creationId xmlns:a16="http://schemas.microsoft.com/office/drawing/2014/main" id="{E0DDF7E5-74E5-85B7-0EAB-6118F548A988}"/>
              </a:ext>
            </a:extLst>
          </p:cNvPr>
          <p:cNvSpPr>
            <a:spLocks noGrp="1"/>
          </p:cNvSpPr>
          <p:nvPr>
            <p:ph type="pic" sz="quarter" idx="13"/>
          </p:nvPr>
        </p:nvSpPr>
        <p:spPr>
          <a:xfrm>
            <a:off x="457200" y="943208"/>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7936B987-FE27-33B7-4612-FDB9F2B35C64}"/>
              </a:ext>
            </a:extLst>
          </p:cNvPr>
          <p:cNvSpPr>
            <a:spLocks noGrp="1"/>
          </p:cNvSpPr>
          <p:nvPr>
            <p:ph type="pic" sz="quarter" idx="14"/>
          </p:nvPr>
        </p:nvSpPr>
        <p:spPr>
          <a:xfrm>
            <a:off x="457200" y="2935720"/>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685528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a:extLst>
              <a:ext uri="{FF2B5EF4-FFF2-40B4-BE49-F238E27FC236}">
                <a16:creationId xmlns:a16="http://schemas.microsoft.com/office/drawing/2014/main" id="{604BBFFB-7572-35FA-4787-0F445C56328C}"/>
              </a:ext>
            </a:extLst>
          </p:cNvPr>
          <p:cNvSpPr>
            <a:spLocks noGrp="1"/>
          </p:cNvSpPr>
          <p:nvPr>
            <p:ph type="body" sz="quarter" idx="11" hasCustomPrompt="1"/>
          </p:nvPr>
        </p:nvSpPr>
        <p:spPr>
          <a:xfrm>
            <a:off x="457201" y="1059322"/>
            <a:ext cx="3897086" cy="1734678"/>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4" name="Текст 6">
            <a:extLst>
              <a:ext uri="{FF2B5EF4-FFF2-40B4-BE49-F238E27FC236}">
                <a16:creationId xmlns:a16="http://schemas.microsoft.com/office/drawing/2014/main" id="{4BFD2DD0-1A50-CC19-1239-4EE4F12EA915}"/>
              </a:ext>
            </a:extLst>
          </p:cNvPr>
          <p:cNvSpPr>
            <a:spLocks noGrp="1"/>
          </p:cNvSpPr>
          <p:nvPr>
            <p:ph type="body" sz="quarter" idx="12" hasCustomPrompt="1"/>
          </p:nvPr>
        </p:nvSpPr>
        <p:spPr>
          <a:xfrm>
            <a:off x="457202" y="3105836"/>
            <a:ext cx="3897084" cy="1640335"/>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5" name="Текст 6">
            <a:extLst>
              <a:ext uri="{FF2B5EF4-FFF2-40B4-BE49-F238E27FC236}">
                <a16:creationId xmlns:a16="http://schemas.microsoft.com/office/drawing/2014/main" id="{73A9D63A-5180-ED0A-F619-007A1570C1E3}"/>
              </a:ext>
            </a:extLst>
          </p:cNvPr>
          <p:cNvSpPr>
            <a:spLocks noGrp="1"/>
          </p:cNvSpPr>
          <p:nvPr>
            <p:ph type="body" sz="quarter" idx="13" hasCustomPrompt="1"/>
          </p:nvPr>
        </p:nvSpPr>
        <p:spPr>
          <a:xfrm>
            <a:off x="4789714" y="1059322"/>
            <a:ext cx="3632201" cy="3686849"/>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2" name="Title 1">
            <a:extLst>
              <a:ext uri="{FF2B5EF4-FFF2-40B4-BE49-F238E27FC236}">
                <a16:creationId xmlns:a16="http://schemas.microsoft.com/office/drawing/2014/main" id="{07075CB2-AC7B-1521-E0C8-0618DBE0FE38}"/>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1187359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457201"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4" name="Text Placeholder 24"/>
          <p:cNvSpPr>
            <a:spLocks noGrp="1"/>
          </p:cNvSpPr>
          <p:nvPr>
            <p:ph type="body" sz="quarter" idx="21" hasCustomPrompt="1"/>
          </p:nvPr>
        </p:nvSpPr>
        <p:spPr>
          <a:xfrm>
            <a:off x="320945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p:cNvSpPr>
            <a:spLocks noGrp="1"/>
          </p:cNvSpPr>
          <p:nvPr>
            <p:ph type="body" sz="quarter" idx="22" hasCustomPrompt="1"/>
          </p:nvPr>
        </p:nvSpPr>
        <p:spPr>
          <a:xfrm>
            <a:off x="596980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9" name="Content Placeholder 2"/>
          <p:cNvSpPr>
            <a:spLocks noGrp="1"/>
          </p:cNvSpPr>
          <p:nvPr>
            <p:ph sz="half" idx="1" hasCustomPrompt="1"/>
          </p:nvPr>
        </p:nvSpPr>
        <p:spPr>
          <a:xfrm>
            <a:off x="457200" y="3287828"/>
            <a:ext cx="2588883" cy="1395548"/>
          </a:xfrm>
        </p:spPr>
        <p:txBody>
          <a:bodyPr>
            <a:normAutofit/>
          </a:bodyPr>
          <a:lstStyle>
            <a:lvl1pPr marL="0" indent="0">
              <a:buNone/>
              <a:defRPr sz="1200" baseline="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a:t>Текст</a:t>
            </a:r>
          </a:p>
        </p:txBody>
      </p:sp>
      <p:sp>
        <p:nvSpPr>
          <p:cNvPr id="20" name="Content Placeholder 3"/>
          <p:cNvSpPr>
            <a:spLocks noGrp="1"/>
          </p:cNvSpPr>
          <p:nvPr>
            <p:ph sz="half" idx="2" hasCustomPrompt="1"/>
          </p:nvPr>
        </p:nvSpPr>
        <p:spPr>
          <a:xfrm>
            <a:off x="3207251"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2" name="Title 1">
            <a:extLst>
              <a:ext uri="{FF2B5EF4-FFF2-40B4-BE49-F238E27FC236}">
                <a16:creationId xmlns:a16="http://schemas.microsoft.com/office/drawing/2014/main" id="{C784827D-CE53-9591-037D-C963F1C740F2}"/>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0" name="Content Placeholder 3">
            <a:extLst>
              <a:ext uri="{FF2B5EF4-FFF2-40B4-BE49-F238E27FC236}">
                <a16:creationId xmlns:a16="http://schemas.microsoft.com/office/drawing/2014/main" id="{5AE50A46-F4A6-68CE-7C12-AA2301388718}"/>
              </a:ext>
            </a:extLst>
          </p:cNvPr>
          <p:cNvSpPr>
            <a:spLocks noGrp="1"/>
          </p:cNvSpPr>
          <p:nvPr>
            <p:ph sz="half" idx="26" hasCustomPrompt="1"/>
          </p:nvPr>
        </p:nvSpPr>
        <p:spPr>
          <a:xfrm>
            <a:off x="5967600"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11" name="Рисунок 2">
            <a:extLst>
              <a:ext uri="{FF2B5EF4-FFF2-40B4-BE49-F238E27FC236}">
                <a16:creationId xmlns:a16="http://schemas.microsoft.com/office/drawing/2014/main" id="{42AB405F-D2C7-9CD0-F8A2-C5B08DACE9FE}"/>
              </a:ext>
            </a:extLst>
          </p:cNvPr>
          <p:cNvSpPr>
            <a:spLocks noGrp="1"/>
          </p:cNvSpPr>
          <p:nvPr>
            <p:ph type="pic" sz="quarter" idx="13"/>
          </p:nvPr>
        </p:nvSpPr>
        <p:spPr>
          <a:xfrm>
            <a:off x="469081" y="944463"/>
            <a:ext cx="2577001" cy="1883023"/>
          </a:xfrm>
          <a:prstGeom prst="roundRect">
            <a:avLst>
              <a:gd name="adj" fmla="val 11537"/>
            </a:avLst>
          </a:prstGeom>
        </p:spPr>
        <p:txBody>
          <a:bodyPr/>
          <a:lstStyle/>
          <a:p>
            <a:endParaRPr lang="ru-RU" dirty="0"/>
          </a:p>
        </p:txBody>
      </p:sp>
      <p:sp>
        <p:nvSpPr>
          <p:cNvPr id="12" name="Рисунок 2">
            <a:extLst>
              <a:ext uri="{FF2B5EF4-FFF2-40B4-BE49-F238E27FC236}">
                <a16:creationId xmlns:a16="http://schemas.microsoft.com/office/drawing/2014/main" id="{20D20C24-934F-4A5C-CF04-B479AF2D0D5F}"/>
              </a:ext>
            </a:extLst>
          </p:cNvPr>
          <p:cNvSpPr>
            <a:spLocks noGrp="1"/>
          </p:cNvSpPr>
          <p:nvPr>
            <p:ph type="pic" sz="quarter" idx="27"/>
          </p:nvPr>
        </p:nvSpPr>
        <p:spPr>
          <a:xfrm>
            <a:off x="3221666" y="944462"/>
            <a:ext cx="2577001" cy="1883023"/>
          </a:xfrm>
          <a:prstGeom prst="roundRect">
            <a:avLst>
              <a:gd name="adj" fmla="val 12905"/>
            </a:avLst>
          </a:prstGeom>
        </p:spPr>
        <p:txBody>
          <a:bodyPr/>
          <a:lstStyle/>
          <a:p>
            <a:endParaRPr lang="ru-RU" dirty="0"/>
          </a:p>
        </p:txBody>
      </p:sp>
      <p:sp>
        <p:nvSpPr>
          <p:cNvPr id="16" name="Рисунок 2">
            <a:extLst>
              <a:ext uri="{FF2B5EF4-FFF2-40B4-BE49-F238E27FC236}">
                <a16:creationId xmlns:a16="http://schemas.microsoft.com/office/drawing/2014/main" id="{2D750E3A-97C5-5CBE-A3C9-0F2565E569EE}"/>
              </a:ext>
            </a:extLst>
          </p:cNvPr>
          <p:cNvSpPr>
            <a:spLocks noGrp="1"/>
          </p:cNvSpPr>
          <p:nvPr>
            <p:ph type="pic" sz="quarter" idx="28"/>
          </p:nvPr>
        </p:nvSpPr>
        <p:spPr>
          <a:xfrm>
            <a:off x="5980690" y="944463"/>
            <a:ext cx="2577001" cy="1883023"/>
          </a:xfrm>
          <a:prstGeom prst="roundRect">
            <a:avLst>
              <a:gd name="adj" fmla="val 10512"/>
            </a:avLst>
          </a:prstGeom>
        </p:spPr>
        <p:txBody>
          <a:bodyPr/>
          <a:lstStyle/>
          <a:p>
            <a:endParaRPr lang="ru-RU" dirty="0"/>
          </a:p>
        </p:txBody>
      </p:sp>
    </p:spTree>
    <p:extLst>
      <p:ext uri="{BB962C8B-B14F-4D97-AF65-F5344CB8AC3E}">
        <p14:creationId xmlns:p14="http://schemas.microsoft.com/office/powerpoint/2010/main" val="377384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3" name="Content Placeholder 2"/>
          <p:cNvSpPr>
            <a:spLocks noGrp="1"/>
          </p:cNvSpPr>
          <p:nvPr>
            <p:ph sz="half" idx="1" hasCustomPrompt="1"/>
          </p:nvPr>
        </p:nvSpPr>
        <p:spPr>
          <a:xfrm>
            <a:off x="457200" y="1211943"/>
            <a:ext cx="7467600" cy="3447143"/>
          </a:xfrm>
        </p:spPr>
        <p:txBody>
          <a:bodyPr/>
          <a:lstStyle>
            <a:lvl1pPr marL="0" indent="0">
              <a:buFont typeface="Arial" panose="020B0604020202020204" pitchFamily="34" charset="0"/>
              <a:buNone/>
              <a:defRPr sz="14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ru-RU" sz="2400" dirty="0">
                <a:latin typeface="Golos Text" panose="020B0503020202020204"/>
              </a:rPr>
              <a:t>Здесь при необходимости располагается основной текст слайда, ключевая формулировка.</a:t>
            </a:r>
          </a:p>
          <a:p>
            <a:endParaRPr lang="ru-RU" sz="2400" dirty="0">
              <a:latin typeface="Golos Text" panose="020B0503020202020204"/>
            </a:endParaRPr>
          </a:p>
          <a:p>
            <a:pPr marL="0" indent="0" algn="l">
              <a:buNone/>
            </a:pPr>
            <a:r>
              <a:rPr lang="ru-RU" sz="20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09715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733143" y="949330"/>
            <a:ext cx="2895600" cy="3895724"/>
          </a:xfrm>
        </p:spPr>
        <p:txBody>
          <a:bodyPr>
            <a:normAutofit/>
          </a:bodyPr>
          <a:lstStyle>
            <a:lvl1pPr marL="0" indent="0">
              <a:buNone/>
              <a:defRPr sz="1400" b="0"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Текст</a:t>
            </a:r>
          </a:p>
        </p:txBody>
      </p:sp>
      <p:sp>
        <p:nvSpPr>
          <p:cNvPr id="4" name="Рисунок 2">
            <a:extLst>
              <a:ext uri="{FF2B5EF4-FFF2-40B4-BE49-F238E27FC236}">
                <a16:creationId xmlns:a16="http://schemas.microsoft.com/office/drawing/2014/main" id="{F1233E17-1183-B76E-8FDC-B4E51177D94B}"/>
              </a:ext>
            </a:extLst>
          </p:cNvPr>
          <p:cNvSpPr>
            <a:spLocks noGrp="1"/>
          </p:cNvSpPr>
          <p:nvPr>
            <p:ph type="pic" sz="quarter" idx="13"/>
          </p:nvPr>
        </p:nvSpPr>
        <p:spPr>
          <a:xfrm>
            <a:off x="457200" y="949329"/>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D225B0AE-7C4E-EA08-3FB1-DC344CD72446}"/>
              </a:ext>
            </a:extLst>
          </p:cNvPr>
          <p:cNvSpPr>
            <a:spLocks noGrp="1"/>
          </p:cNvSpPr>
          <p:nvPr>
            <p:ph type="pic" sz="quarter" idx="16"/>
          </p:nvPr>
        </p:nvSpPr>
        <p:spPr>
          <a:xfrm>
            <a:off x="3095171" y="949328"/>
            <a:ext cx="2532744" cy="1883023"/>
          </a:xfrm>
          <a:prstGeom prst="roundRect">
            <a:avLst>
              <a:gd name="adj" fmla="val 11879"/>
            </a:avLst>
          </a:prstGeom>
        </p:spPr>
        <p:txBody>
          <a:bodyPr/>
          <a:lstStyle/>
          <a:p>
            <a:endParaRPr lang="ru-RU" dirty="0"/>
          </a:p>
        </p:txBody>
      </p:sp>
      <p:sp>
        <p:nvSpPr>
          <p:cNvPr id="10" name="Рисунок 2">
            <a:extLst>
              <a:ext uri="{FF2B5EF4-FFF2-40B4-BE49-F238E27FC236}">
                <a16:creationId xmlns:a16="http://schemas.microsoft.com/office/drawing/2014/main" id="{8F0CB042-A157-2892-A9F3-8F41034FBC2B}"/>
              </a:ext>
            </a:extLst>
          </p:cNvPr>
          <p:cNvSpPr>
            <a:spLocks noGrp="1"/>
          </p:cNvSpPr>
          <p:nvPr>
            <p:ph type="pic" sz="quarter" idx="17"/>
          </p:nvPr>
        </p:nvSpPr>
        <p:spPr>
          <a:xfrm>
            <a:off x="3095171" y="2962031"/>
            <a:ext cx="2532744" cy="1883023"/>
          </a:xfrm>
          <a:prstGeom prst="roundRect">
            <a:avLst>
              <a:gd name="adj" fmla="val 11537"/>
            </a:avLst>
          </a:prstGeom>
        </p:spPr>
        <p:txBody>
          <a:bodyPr/>
          <a:lstStyle/>
          <a:p>
            <a:endParaRPr lang="ru-RU" dirty="0"/>
          </a:p>
        </p:txBody>
      </p:sp>
      <p:sp>
        <p:nvSpPr>
          <p:cNvPr id="11" name="Рисунок 2">
            <a:extLst>
              <a:ext uri="{FF2B5EF4-FFF2-40B4-BE49-F238E27FC236}">
                <a16:creationId xmlns:a16="http://schemas.microsoft.com/office/drawing/2014/main" id="{B7890194-FBA6-DE42-AD42-307D6F999BEF}"/>
              </a:ext>
            </a:extLst>
          </p:cNvPr>
          <p:cNvSpPr>
            <a:spLocks noGrp="1"/>
          </p:cNvSpPr>
          <p:nvPr>
            <p:ph type="pic" sz="quarter" idx="18"/>
          </p:nvPr>
        </p:nvSpPr>
        <p:spPr>
          <a:xfrm>
            <a:off x="457199" y="2962031"/>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3246427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4" name="Текст 6">
            <a:extLst>
              <a:ext uri="{FF2B5EF4-FFF2-40B4-BE49-F238E27FC236}">
                <a16:creationId xmlns:a16="http://schemas.microsoft.com/office/drawing/2014/main" id="{46AE54EB-260E-9A56-307F-307DC6AE3274}"/>
              </a:ext>
            </a:extLst>
          </p:cNvPr>
          <p:cNvSpPr>
            <a:spLocks noGrp="1"/>
          </p:cNvSpPr>
          <p:nvPr>
            <p:ph type="body" sz="quarter" idx="13" hasCustomPrompt="1"/>
          </p:nvPr>
        </p:nvSpPr>
        <p:spPr>
          <a:xfrm>
            <a:off x="457201" y="963397"/>
            <a:ext cx="2532744" cy="1883023"/>
          </a:xfrm>
        </p:spPr>
        <p:txBody>
          <a:bodyPr>
            <a:normAutofit/>
          </a:bodyPr>
          <a:lstStyle>
            <a:lvl1pPr marL="0" indent="0">
              <a:buNone/>
              <a:defRPr sz="1800" b="1"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Ключевая фраза слайда</a:t>
            </a:r>
          </a:p>
        </p:txBody>
      </p:sp>
      <p:sp>
        <p:nvSpPr>
          <p:cNvPr id="7" name="Рисунок 2">
            <a:extLst>
              <a:ext uri="{FF2B5EF4-FFF2-40B4-BE49-F238E27FC236}">
                <a16:creationId xmlns:a16="http://schemas.microsoft.com/office/drawing/2014/main" id="{20DDEE97-30A5-E948-6E23-28FB2BCF96FD}"/>
              </a:ext>
            </a:extLst>
          </p:cNvPr>
          <p:cNvSpPr>
            <a:spLocks noGrp="1"/>
          </p:cNvSpPr>
          <p:nvPr>
            <p:ph type="pic" sz="quarter" idx="17"/>
          </p:nvPr>
        </p:nvSpPr>
        <p:spPr>
          <a:xfrm>
            <a:off x="3095171" y="963397"/>
            <a:ext cx="2532744" cy="1883023"/>
          </a:xfrm>
          <a:prstGeom prst="roundRect">
            <a:avLst>
              <a:gd name="adj" fmla="val 11537"/>
            </a:avLst>
          </a:prstGeom>
        </p:spPr>
        <p:txBody>
          <a:bodyPr/>
          <a:lstStyle/>
          <a:p>
            <a:endParaRPr lang="ru-RU" dirty="0"/>
          </a:p>
        </p:txBody>
      </p:sp>
      <p:sp>
        <p:nvSpPr>
          <p:cNvPr id="10" name="Рисунок 2">
            <a:extLst>
              <a:ext uri="{FF2B5EF4-FFF2-40B4-BE49-F238E27FC236}">
                <a16:creationId xmlns:a16="http://schemas.microsoft.com/office/drawing/2014/main" id="{AAC08422-7D47-2B7E-7D28-680BC07B364D}"/>
              </a:ext>
            </a:extLst>
          </p:cNvPr>
          <p:cNvSpPr>
            <a:spLocks noGrp="1"/>
          </p:cNvSpPr>
          <p:nvPr>
            <p:ph type="pic" sz="quarter" idx="18"/>
          </p:nvPr>
        </p:nvSpPr>
        <p:spPr>
          <a:xfrm>
            <a:off x="5733141" y="966928"/>
            <a:ext cx="2532744" cy="1883023"/>
          </a:xfrm>
          <a:prstGeom prst="roundRect">
            <a:avLst>
              <a:gd name="adj" fmla="val 11196"/>
            </a:avLst>
          </a:prstGeom>
        </p:spPr>
        <p:txBody>
          <a:bodyPr/>
          <a:lstStyle/>
          <a:p>
            <a:endParaRPr lang="ru-RU" dirty="0"/>
          </a:p>
        </p:txBody>
      </p:sp>
      <p:sp>
        <p:nvSpPr>
          <p:cNvPr id="11" name="Рисунок 2">
            <a:extLst>
              <a:ext uri="{FF2B5EF4-FFF2-40B4-BE49-F238E27FC236}">
                <a16:creationId xmlns:a16="http://schemas.microsoft.com/office/drawing/2014/main" id="{4D0F3CB7-1C07-A606-10E8-3541ED42DF3F}"/>
              </a:ext>
            </a:extLst>
          </p:cNvPr>
          <p:cNvSpPr>
            <a:spLocks noGrp="1"/>
          </p:cNvSpPr>
          <p:nvPr>
            <p:ph type="pic" sz="quarter" idx="19"/>
          </p:nvPr>
        </p:nvSpPr>
        <p:spPr>
          <a:xfrm>
            <a:off x="5733141" y="2954042"/>
            <a:ext cx="2532744" cy="1883023"/>
          </a:xfrm>
          <a:prstGeom prst="roundRect">
            <a:avLst>
              <a:gd name="adj" fmla="val 8802"/>
            </a:avLst>
          </a:prstGeom>
        </p:spPr>
        <p:txBody>
          <a:bodyPr/>
          <a:lstStyle/>
          <a:p>
            <a:endParaRPr lang="ru-RU" dirty="0"/>
          </a:p>
        </p:txBody>
      </p:sp>
      <p:sp>
        <p:nvSpPr>
          <p:cNvPr id="12" name="Рисунок 2">
            <a:extLst>
              <a:ext uri="{FF2B5EF4-FFF2-40B4-BE49-F238E27FC236}">
                <a16:creationId xmlns:a16="http://schemas.microsoft.com/office/drawing/2014/main" id="{AFE5227E-AF6F-5CD4-3762-3B690A4EFAC6}"/>
              </a:ext>
            </a:extLst>
          </p:cNvPr>
          <p:cNvSpPr>
            <a:spLocks noGrp="1"/>
          </p:cNvSpPr>
          <p:nvPr>
            <p:ph type="pic" sz="quarter" idx="20"/>
          </p:nvPr>
        </p:nvSpPr>
        <p:spPr>
          <a:xfrm>
            <a:off x="3095171" y="2960314"/>
            <a:ext cx="2532744" cy="1883023"/>
          </a:xfrm>
          <a:prstGeom prst="roundRect">
            <a:avLst>
              <a:gd name="adj" fmla="val 8459"/>
            </a:avLst>
          </a:prstGeom>
        </p:spPr>
        <p:txBody>
          <a:bodyPr/>
          <a:lstStyle/>
          <a:p>
            <a:endParaRPr lang="ru-RU" dirty="0"/>
          </a:p>
        </p:txBody>
      </p:sp>
      <p:sp>
        <p:nvSpPr>
          <p:cNvPr id="13" name="Рисунок 2">
            <a:extLst>
              <a:ext uri="{FF2B5EF4-FFF2-40B4-BE49-F238E27FC236}">
                <a16:creationId xmlns:a16="http://schemas.microsoft.com/office/drawing/2014/main" id="{F1DACFFD-7F12-BA1F-C994-00039280C0A0}"/>
              </a:ext>
            </a:extLst>
          </p:cNvPr>
          <p:cNvSpPr>
            <a:spLocks noGrp="1"/>
          </p:cNvSpPr>
          <p:nvPr>
            <p:ph type="pic" sz="quarter" idx="21"/>
          </p:nvPr>
        </p:nvSpPr>
        <p:spPr>
          <a:xfrm>
            <a:off x="457200" y="2960314"/>
            <a:ext cx="2532744" cy="1883023"/>
          </a:xfrm>
          <a:prstGeom prst="roundRect">
            <a:avLst>
              <a:gd name="adj" fmla="val 10169"/>
            </a:avLst>
          </a:prstGeom>
        </p:spPr>
        <p:txBody>
          <a:bodyPr/>
          <a:lstStyle/>
          <a:p>
            <a:endParaRPr lang="ru-RU" dirty="0"/>
          </a:p>
        </p:txBody>
      </p:sp>
    </p:spTree>
    <p:extLst>
      <p:ext uri="{BB962C8B-B14F-4D97-AF65-F5344CB8AC3E}">
        <p14:creationId xmlns:p14="http://schemas.microsoft.com/office/powerpoint/2010/main" val="11318188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457201"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6" name="Text Placeholder 24"/>
          <p:cNvSpPr>
            <a:spLocks noGrp="1"/>
          </p:cNvSpPr>
          <p:nvPr>
            <p:ph type="body" sz="quarter" idx="21" hasCustomPrompt="1"/>
          </p:nvPr>
        </p:nvSpPr>
        <p:spPr>
          <a:xfrm>
            <a:off x="3275819"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7" name="Text Placeholder 24"/>
          <p:cNvSpPr>
            <a:spLocks noGrp="1"/>
          </p:cNvSpPr>
          <p:nvPr>
            <p:ph type="body" sz="quarter" idx="22" hasCustomPrompt="1"/>
          </p:nvPr>
        </p:nvSpPr>
        <p:spPr>
          <a:xfrm>
            <a:off x="6085706"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 name="Title 1">
            <a:extLst>
              <a:ext uri="{FF2B5EF4-FFF2-40B4-BE49-F238E27FC236}">
                <a16:creationId xmlns:a16="http://schemas.microsoft.com/office/drawing/2014/main" id="{61F822C9-93DB-8981-8DE8-9669C842C913}"/>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1" name="Рисунок 2">
            <a:extLst>
              <a:ext uri="{FF2B5EF4-FFF2-40B4-BE49-F238E27FC236}">
                <a16:creationId xmlns:a16="http://schemas.microsoft.com/office/drawing/2014/main" id="{ABC6181E-5380-5398-36BA-70EAD01E6B61}"/>
              </a:ext>
            </a:extLst>
          </p:cNvPr>
          <p:cNvSpPr>
            <a:spLocks noGrp="1"/>
          </p:cNvSpPr>
          <p:nvPr>
            <p:ph type="pic" sz="quarter" idx="31" hasCustomPrompt="1"/>
          </p:nvPr>
        </p:nvSpPr>
        <p:spPr>
          <a:xfrm>
            <a:off x="454050" y="952607"/>
            <a:ext cx="2589213" cy="1304294"/>
          </a:xfrm>
          <a:prstGeom prst="roundRect">
            <a:avLst>
              <a:gd name="adj" fmla="val 9261"/>
            </a:avLst>
          </a:prstGeom>
        </p:spPr>
        <p:txBody>
          <a:bodyPr/>
          <a:lstStyle>
            <a:lvl1pPr>
              <a:defRPr/>
            </a:lvl1pPr>
          </a:lstStyle>
          <a:p>
            <a:r>
              <a:rPr lang="ru-RU" dirty="0"/>
              <a:t>Изображение</a:t>
            </a:r>
          </a:p>
        </p:txBody>
      </p:sp>
      <p:sp>
        <p:nvSpPr>
          <p:cNvPr id="12" name="Рисунок 2">
            <a:extLst>
              <a:ext uri="{FF2B5EF4-FFF2-40B4-BE49-F238E27FC236}">
                <a16:creationId xmlns:a16="http://schemas.microsoft.com/office/drawing/2014/main" id="{6C8F21F1-75B3-D8F1-2DB5-6F70F86F1DBF}"/>
              </a:ext>
            </a:extLst>
          </p:cNvPr>
          <p:cNvSpPr>
            <a:spLocks noGrp="1"/>
          </p:cNvSpPr>
          <p:nvPr>
            <p:ph type="pic" sz="quarter" idx="32" hasCustomPrompt="1"/>
          </p:nvPr>
        </p:nvSpPr>
        <p:spPr>
          <a:xfrm>
            <a:off x="3275818" y="952607"/>
            <a:ext cx="2589213" cy="1304294"/>
          </a:xfrm>
          <a:prstGeom prst="roundRect">
            <a:avLst>
              <a:gd name="adj" fmla="val 11730"/>
            </a:avLst>
          </a:prstGeom>
        </p:spPr>
        <p:txBody>
          <a:bodyPr/>
          <a:lstStyle>
            <a:lvl1pPr>
              <a:defRPr/>
            </a:lvl1pPr>
          </a:lstStyle>
          <a:p>
            <a:r>
              <a:rPr lang="ru-RU" dirty="0"/>
              <a:t>Изображение</a:t>
            </a:r>
          </a:p>
        </p:txBody>
      </p:sp>
      <p:sp>
        <p:nvSpPr>
          <p:cNvPr id="13" name="Рисунок 2">
            <a:extLst>
              <a:ext uri="{FF2B5EF4-FFF2-40B4-BE49-F238E27FC236}">
                <a16:creationId xmlns:a16="http://schemas.microsoft.com/office/drawing/2014/main" id="{276AF22E-2A7E-F9AB-5142-9D689D32BAC7}"/>
              </a:ext>
            </a:extLst>
          </p:cNvPr>
          <p:cNvSpPr>
            <a:spLocks noGrp="1"/>
          </p:cNvSpPr>
          <p:nvPr>
            <p:ph type="pic" sz="quarter" idx="33" hasCustomPrompt="1"/>
          </p:nvPr>
        </p:nvSpPr>
        <p:spPr>
          <a:xfrm>
            <a:off x="6089789" y="952607"/>
            <a:ext cx="2589213" cy="1304294"/>
          </a:xfrm>
          <a:prstGeom prst="roundRect">
            <a:avLst>
              <a:gd name="adj" fmla="val 10249"/>
            </a:avLst>
          </a:prstGeom>
        </p:spPr>
        <p:txBody>
          <a:bodyPr/>
          <a:lstStyle>
            <a:lvl1pPr>
              <a:defRPr/>
            </a:lvl1pPr>
          </a:lstStyle>
          <a:p>
            <a:r>
              <a:rPr lang="ru-RU" dirty="0"/>
              <a:t>Изображение</a:t>
            </a:r>
          </a:p>
        </p:txBody>
      </p:sp>
      <p:sp>
        <p:nvSpPr>
          <p:cNvPr id="14" name="Text Placeholder 24">
            <a:extLst>
              <a:ext uri="{FF2B5EF4-FFF2-40B4-BE49-F238E27FC236}">
                <a16:creationId xmlns:a16="http://schemas.microsoft.com/office/drawing/2014/main" id="{4381B90F-578B-03FE-3E62-01B123DDCA0C}"/>
              </a:ext>
            </a:extLst>
          </p:cNvPr>
          <p:cNvSpPr>
            <a:spLocks noGrp="1"/>
          </p:cNvSpPr>
          <p:nvPr>
            <p:ph type="body" sz="quarter" idx="34" hasCustomPrompt="1"/>
          </p:nvPr>
        </p:nvSpPr>
        <p:spPr>
          <a:xfrm>
            <a:off x="460352"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a:extLst>
              <a:ext uri="{FF2B5EF4-FFF2-40B4-BE49-F238E27FC236}">
                <a16:creationId xmlns:a16="http://schemas.microsoft.com/office/drawing/2014/main" id="{78F39546-2C38-A484-9527-E82840466A91}"/>
              </a:ext>
            </a:extLst>
          </p:cNvPr>
          <p:cNvSpPr>
            <a:spLocks noGrp="1"/>
          </p:cNvSpPr>
          <p:nvPr>
            <p:ph type="body" sz="quarter" idx="35" hasCustomPrompt="1"/>
          </p:nvPr>
        </p:nvSpPr>
        <p:spPr>
          <a:xfrm>
            <a:off x="3278970"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7" name="Text Placeholder 24">
            <a:extLst>
              <a:ext uri="{FF2B5EF4-FFF2-40B4-BE49-F238E27FC236}">
                <a16:creationId xmlns:a16="http://schemas.microsoft.com/office/drawing/2014/main" id="{62CF135A-DC57-BFA7-737D-7E89CABB270B}"/>
              </a:ext>
            </a:extLst>
          </p:cNvPr>
          <p:cNvSpPr>
            <a:spLocks noGrp="1"/>
          </p:cNvSpPr>
          <p:nvPr>
            <p:ph type="body" sz="quarter" idx="36" hasCustomPrompt="1"/>
          </p:nvPr>
        </p:nvSpPr>
        <p:spPr>
          <a:xfrm>
            <a:off x="6088857"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3" name="Рисунок 2">
            <a:extLst>
              <a:ext uri="{FF2B5EF4-FFF2-40B4-BE49-F238E27FC236}">
                <a16:creationId xmlns:a16="http://schemas.microsoft.com/office/drawing/2014/main" id="{F2DF9285-C300-85F5-A106-92A286165DE1}"/>
              </a:ext>
            </a:extLst>
          </p:cNvPr>
          <p:cNvSpPr>
            <a:spLocks noGrp="1"/>
          </p:cNvSpPr>
          <p:nvPr>
            <p:ph type="pic" sz="quarter" idx="37" hasCustomPrompt="1"/>
          </p:nvPr>
        </p:nvSpPr>
        <p:spPr>
          <a:xfrm>
            <a:off x="457201" y="2866358"/>
            <a:ext cx="2589213" cy="1304294"/>
          </a:xfrm>
          <a:prstGeom prst="roundRect">
            <a:avLst>
              <a:gd name="adj" fmla="val 12224"/>
            </a:avLst>
          </a:prstGeom>
        </p:spPr>
        <p:txBody>
          <a:bodyPr/>
          <a:lstStyle>
            <a:lvl1pPr>
              <a:defRPr/>
            </a:lvl1pPr>
          </a:lstStyle>
          <a:p>
            <a:r>
              <a:rPr lang="ru-RU" dirty="0"/>
              <a:t>Изображение</a:t>
            </a:r>
          </a:p>
        </p:txBody>
      </p:sp>
      <p:sp>
        <p:nvSpPr>
          <p:cNvPr id="24" name="Рисунок 2">
            <a:extLst>
              <a:ext uri="{FF2B5EF4-FFF2-40B4-BE49-F238E27FC236}">
                <a16:creationId xmlns:a16="http://schemas.microsoft.com/office/drawing/2014/main" id="{3E7EB42F-DA19-C666-2E68-46C62D129469}"/>
              </a:ext>
            </a:extLst>
          </p:cNvPr>
          <p:cNvSpPr>
            <a:spLocks noGrp="1"/>
          </p:cNvSpPr>
          <p:nvPr>
            <p:ph type="pic" sz="quarter" idx="38" hasCustomPrompt="1"/>
          </p:nvPr>
        </p:nvSpPr>
        <p:spPr>
          <a:xfrm>
            <a:off x="3278969" y="2866358"/>
            <a:ext cx="2589213" cy="1304294"/>
          </a:xfrm>
          <a:prstGeom prst="roundRect">
            <a:avLst>
              <a:gd name="adj" fmla="val 11236"/>
            </a:avLst>
          </a:prstGeom>
        </p:spPr>
        <p:txBody>
          <a:bodyPr/>
          <a:lstStyle>
            <a:lvl1pPr>
              <a:defRPr/>
            </a:lvl1pPr>
          </a:lstStyle>
          <a:p>
            <a:r>
              <a:rPr lang="ru-RU" dirty="0"/>
              <a:t>Изображение</a:t>
            </a:r>
          </a:p>
        </p:txBody>
      </p:sp>
      <p:sp>
        <p:nvSpPr>
          <p:cNvPr id="31" name="Рисунок 2">
            <a:extLst>
              <a:ext uri="{FF2B5EF4-FFF2-40B4-BE49-F238E27FC236}">
                <a16:creationId xmlns:a16="http://schemas.microsoft.com/office/drawing/2014/main" id="{8819B960-AE2A-9E43-B370-CD1D6A1ACE8D}"/>
              </a:ext>
            </a:extLst>
          </p:cNvPr>
          <p:cNvSpPr>
            <a:spLocks noGrp="1"/>
          </p:cNvSpPr>
          <p:nvPr>
            <p:ph type="pic" sz="quarter" idx="39" hasCustomPrompt="1"/>
          </p:nvPr>
        </p:nvSpPr>
        <p:spPr>
          <a:xfrm>
            <a:off x="6092940" y="2866358"/>
            <a:ext cx="2589213" cy="1304294"/>
          </a:xfrm>
          <a:prstGeom prst="roundRect">
            <a:avLst>
              <a:gd name="adj" fmla="val 9755"/>
            </a:avLst>
          </a:prstGeom>
        </p:spPr>
        <p:txBody>
          <a:bodyPr/>
          <a:lstStyle>
            <a:lvl1pPr>
              <a:defRPr/>
            </a:lvl1pPr>
          </a:lstStyle>
          <a:p>
            <a:r>
              <a:rPr lang="ru-RU" dirty="0"/>
              <a:t>Изображение</a:t>
            </a:r>
          </a:p>
        </p:txBody>
      </p:sp>
    </p:spTree>
    <p:extLst>
      <p:ext uri="{BB962C8B-B14F-4D97-AF65-F5344CB8AC3E}">
        <p14:creationId xmlns:p14="http://schemas.microsoft.com/office/powerpoint/2010/main" val="7186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DC7664A4-1431-5B79-D831-F6220EA4364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9A5E5274-1C05-A7BB-B9D5-BE8CD4A5E9F8}"/>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5FC28AB9-3129-9DBE-782C-D2B113A5A6D2}"/>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12C4E9B1-800A-20F6-E4F7-84C6B3BE946F}"/>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C1609-7E48-B73D-CDA4-19FD56B59EED}"/>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13932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256F42A0-92A9-ED41-A4B6-1B839857D476}"/>
              </a:ext>
            </a:extLst>
          </p:cNvPr>
          <p:cNvSpPr>
            <a:spLocks noGrp="1"/>
          </p:cNvSpPr>
          <p:nvPr>
            <p:ph type="pic" sz="quarter" idx="10"/>
          </p:nvPr>
        </p:nvSpPr>
        <p:spPr>
          <a:xfrm>
            <a:off x="457200" y="936852"/>
            <a:ext cx="4608513" cy="3842155"/>
          </a:xfrm>
          <a:prstGeom prst="roundRect">
            <a:avLst>
              <a:gd name="adj" fmla="val 7784"/>
            </a:avLst>
          </a:prstGeom>
        </p:spPr>
        <p:txBody>
          <a:bodyPr/>
          <a:lstStyle/>
          <a:p>
            <a:endParaRPr lang="ru-RU" dirty="0"/>
          </a:p>
        </p:txBody>
      </p:sp>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2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Tree>
    <p:extLst>
      <p:ext uri="{BB962C8B-B14F-4D97-AF65-F5344CB8AC3E}">
        <p14:creationId xmlns:p14="http://schemas.microsoft.com/office/powerpoint/2010/main" val="439475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0393FA-3ECC-3158-E15E-58890F60BDB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613DB0C6-E4DE-9A4B-998D-34852F1B3E94}"/>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403455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4237414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6D9692A-5DC0-3DF1-F516-70164F11C5A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16" name="Текст 13">
            <a:extLst>
              <a:ext uri="{FF2B5EF4-FFF2-40B4-BE49-F238E27FC236}">
                <a16:creationId xmlns:a16="http://schemas.microsoft.com/office/drawing/2014/main" id="{C2C41F40-A63A-48C4-01DC-A4A13BB7B83E}"/>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2" name="Title 1">
            <a:extLst>
              <a:ext uri="{FF2B5EF4-FFF2-40B4-BE49-F238E27FC236}">
                <a16:creationId xmlns:a16="http://schemas.microsoft.com/office/drawing/2014/main" id="{63D5B27C-CA4C-7381-3F84-F0595A76CE4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3" name="Текст 7">
            <a:extLst>
              <a:ext uri="{FF2B5EF4-FFF2-40B4-BE49-F238E27FC236}">
                <a16:creationId xmlns:a16="http://schemas.microsoft.com/office/drawing/2014/main" id="{2AA24315-FE73-04A8-D530-E746EC0C202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4" name="Текст 13">
            <a:extLst>
              <a:ext uri="{FF2B5EF4-FFF2-40B4-BE49-F238E27FC236}">
                <a16:creationId xmlns:a16="http://schemas.microsoft.com/office/drawing/2014/main" id="{69578C56-72EB-AE17-C6D4-CE1E8FBA306B}"/>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301893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AE2ED3E-3221-72A5-8340-4E08819C8F2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19B43694-08A8-116E-FA12-468591D136C9}"/>
              </a:ext>
            </a:extLst>
          </p:cNvPr>
          <p:cNvSpPr>
            <a:spLocks noGrp="1"/>
          </p:cNvSpPr>
          <p:nvPr>
            <p:ph type="pic" sz="quarter" idx="10"/>
          </p:nvPr>
        </p:nvSpPr>
        <p:spPr>
          <a:xfrm>
            <a:off x="457200" y="936852"/>
            <a:ext cx="4608513" cy="3842155"/>
          </a:xfrm>
          <a:prstGeom prst="roundRect">
            <a:avLst>
              <a:gd name="adj" fmla="val 7952"/>
            </a:avLst>
          </a:prstGeom>
        </p:spPr>
        <p:txBody>
          <a:bodyPr/>
          <a:lstStyle/>
          <a:p>
            <a:endParaRPr lang="ru-RU"/>
          </a:p>
        </p:txBody>
      </p:sp>
      <p:sp>
        <p:nvSpPr>
          <p:cNvPr id="5" name="Текст 6">
            <a:extLst>
              <a:ext uri="{FF2B5EF4-FFF2-40B4-BE49-F238E27FC236}">
                <a16:creationId xmlns:a16="http://schemas.microsoft.com/office/drawing/2014/main" id="{E75CB8B0-7394-87DF-B065-6F242AB2D01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99336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98E654-ABDC-7E78-775E-43A2D6214CB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85D71CC7-EEA6-E9D0-68AD-36562CCF6071}"/>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2540818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6434"/>
            <a:ext cx="8229600" cy="620483"/>
          </a:xfrm>
          <a:prstGeom prst="rect">
            <a:avLst/>
          </a:prstGeom>
        </p:spPr>
        <p:txBody>
          <a:bodyPr vert="horz" lIns="91440" tIns="45720" rIns="91440" bIns="45720" rtlCol="0" anchor="ctr">
            <a:normAutofit/>
          </a:bodyPr>
          <a:lstStyle/>
          <a:p>
            <a:r>
              <a:rPr lang="ru-RU" dirty="0"/>
              <a:t>Заголовок</a:t>
            </a:r>
            <a:endParaRPr lang="en-US" dirty="0"/>
          </a:p>
        </p:txBody>
      </p:sp>
      <p:sp>
        <p:nvSpPr>
          <p:cNvPr id="3" name="Text Placeholder 2"/>
          <p:cNvSpPr>
            <a:spLocks noGrp="1"/>
          </p:cNvSpPr>
          <p:nvPr>
            <p:ph type="body" idx="1"/>
          </p:nvPr>
        </p:nvSpPr>
        <p:spPr>
          <a:xfrm>
            <a:off x="457200" y="1121912"/>
            <a:ext cx="8229600" cy="2899675"/>
          </a:xfrm>
          <a:prstGeom prst="rect">
            <a:avLst/>
          </a:prstGeom>
        </p:spPr>
        <p:txBody>
          <a:bodyPr vert="horz" lIns="91440" tIns="45720" rIns="91440" bIns="45720" rtlCol="0">
            <a:normAutofit/>
          </a:bodyPr>
          <a:lstStyle/>
          <a:p>
            <a:pPr lvl="0"/>
            <a:r>
              <a:rPr lang="ru-RU" dirty="0"/>
              <a:t>Образец текста</a:t>
            </a:r>
          </a:p>
        </p:txBody>
      </p:sp>
      <p:sp>
        <p:nvSpPr>
          <p:cNvPr id="4" name="TextBox 3"/>
          <p:cNvSpPr txBox="1"/>
          <p:nvPr/>
        </p:nvSpPr>
        <p:spPr>
          <a:xfrm>
            <a:off x="-865051" y="4134125"/>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5D4D3E97-5D7A-1D29-BA55-742D76C1C8C4}"/>
              </a:ext>
            </a:extLst>
          </p:cNvPr>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87678368"/>
      </p:ext>
    </p:extLst>
  </p:cSld>
  <p:clrMap bg1="lt1" tx1="dk1" bg2="lt2" tx2="dk2" accent1="accent1" accent2="accent2" accent3="accent3" accent4="accent4" accent5="accent5" accent6="accent6" hlink="hlink" folHlink="folHlink"/>
  <p:sldLayoutIdLst>
    <p:sldLayoutId id="2147483878" r:id="rId1"/>
    <p:sldLayoutId id="2147483872" r:id="rId2"/>
    <p:sldLayoutId id="2147483885" r:id="rId3"/>
    <p:sldLayoutId id="2147483877" r:id="rId4"/>
    <p:sldLayoutId id="2147483891" r:id="rId5"/>
    <p:sldLayoutId id="2147483883" r:id="rId6"/>
    <p:sldLayoutId id="2147483873" r:id="rId7"/>
    <p:sldLayoutId id="2147483888" r:id="rId8"/>
    <p:sldLayoutId id="2147483892" r:id="rId9"/>
    <p:sldLayoutId id="2147483874" r:id="rId10"/>
    <p:sldLayoutId id="2147483886" r:id="rId11"/>
    <p:sldLayoutId id="2147483889" r:id="rId12"/>
    <p:sldLayoutId id="2147483893" r:id="rId13"/>
    <p:sldLayoutId id="2147483879" r:id="rId14"/>
    <p:sldLayoutId id="2147483887" r:id="rId15"/>
    <p:sldLayoutId id="2147483890" r:id="rId16"/>
    <p:sldLayoutId id="2147483880" r:id="rId17"/>
    <p:sldLayoutId id="2147483894" r:id="rId18"/>
    <p:sldLayoutId id="2147483875" r:id="rId19"/>
    <p:sldLayoutId id="2147483881" r:id="rId20"/>
    <p:sldLayoutId id="2147483882" r:id="rId21"/>
    <p:sldLayoutId id="2147483706" r:id="rId22"/>
  </p:sldLayoutIdLst>
  <p:hf hdr="0" ftr="0" dt="0"/>
  <p:txStyles>
    <p:titleStyle>
      <a:lvl1pPr algn="l" defTabSz="457200" rtl="0" eaLnBrk="1" latinLnBrk="0" hangingPunct="1">
        <a:spcBef>
          <a:spcPct val="0"/>
        </a:spcBef>
        <a:buNone/>
        <a:defRPr sz="3600" b="1" i="0" kern="1200" baseline="0">
          <a:solidFill>
            <a:schemeClr val="tx1"/>
          </a:solidFill>
          <a:latin typeface="ALS Gorizont Bold Expanded" panose="00000805000000000000" pitchFamily="50" charset="0"/>
          <a:ea typeface="+mj-ea"/>
          <a:cs typeface="+mj-cs"/>
        </a:defRPr>
      </a:lvl1pPr>
    </p:titleStyle>
    <p:body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44705" y="3014025"/>
            <a:ext cx="6400800" cy="704850"/>
          </a:xfrm>
        </p:spPr>
        <p:txBody>
          <a:bodyPr>
            <a:noAutofit/>
          </a:bodyPr>
          <a:lstStyle/>
          <a:p>
            <a:pPr algn="ctr"/>
            <a:r>
              <a:rPr lang="ru-RU" sz="1800" b="0" dirty="0">
                <a:solidFill>
                  <a:schemeClr val="bg2"/>
                </a:solidFill>
                <a:latin typeface="Times New Roman" panose="02020603050405020304" pitchFamily="18" charset="0"/>
                <a:cs typeface="Times New Roman" panose="02020603050405020304" pitchFamily="18" charset="0"/>
              </a:rPr>
              <a:t>Выпускная квалификационная работа</a:t>
            </a:r>
            <a:br>
              <a:rPr lang="ru-RU" sz="2800" dirty="0">
                <a:solidFill>
                  <a:schemeClr val="bg2"/>
                </a:solidFill>
                <a:latin typeface="Times New Roman" panose="02020603050405020304" pitchFamily="18" charset="0"/>
                <a:cs typeface="Times New Roman" panose="02020603050405020304" pitchFamily="18" charset="0"/>
              </a:rPr>
            </a:br>
            <a:r>
              <a:rPr lang="ru-RU" sz="2000" b="0" dirty="0">
                <a:solidFill>
                  <a:schemeClr val="bg2"/>
                </a:solidFill>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br>
              <a:rPr lang="ru-RU" sz="2000" b="0" dirty="0">
                <a:solidFill>
                  <a:schemeClr val="bg2"/>
                </a:solidFill>
                <a:latin typeface="Times New Roman" panose="02020603050405020304" pitchFamily="18" charset="0"/>
                <a:cs typeface="Times New Roman" panose="02020603050405020304" pitchFamily="18" charset="0"/>
              </a:rPr>
            </a:br>
            <a:br>
              <a:rPr lang="ru-RU" sz="2000" b="0" dirty="0">
                <a:solidFill>
                  <a:schemeClr val="bg2"/>
                </a:solidFill>
              </a:rPr>
            </a:br>
            <a:r>
              <a:rPr lang="ru-RU" sz="1600" dirty="0">
                <a:solidFill>
                  <a:schemeClr val="bg2"/>
                </a:solidFill>
                <a:latin typeface="Times New Roman" panose="02020603050405020304" pitchFamily="18" charset="0"/>
                <a:cs typeface="Times New Roman" panose="02020603050405020304" pitchFamily="18" charset="0"/>
              </a:rPr>
              <a:t>Факультет безопасности информационных технологий</a:t>
            </a:r>
            <a:br>
              <a:rPr lang="ru-RU" sz="1600" dirty="0">
                <a:solidFill>
                  <a:schemeClr val="bg2"/>
                </a:solidFill>
                <a:latin typeface="Times New Roman" panose="02020603050405020304" pitchFamily="18" charset="0"/>
                <a:cs typeface="Times New Roman" panose="02020603050405020304" pitchFamily="18" charset="0"/>
              </a:rPr>
            </a:br>
            <a:r>
              <a:rPr lang="ru-RU" sz="1600" dirty="0">
                <a:solidFill>
                  <a:schemeClr val="bg2"/>
                </a:solidFill>
                <a:latin typeface="Times New Roman" panose="02020603050405020304" pitchFamily="18" charset="0"/>
                <a:cs typeface="Times New Roman" panose="02020603050405020304" pitchFamily="18" charset="0"/>
              </a:rPr>
              <a:t>Образовательная программа Технологии защиты </a:t>
            </a:r>
            <a:r>
              <a:rPr lang="ru-RU" sz="1800" dirty="0">
                <a:solidFill>
                  <a:schemeClr val="bg2"/>
                </a:solidFill>
                <a:latin typeface="Times New Roman" panose="02020603050405020304" pitchFamily="18" charset="0"/>
                <a:cs typeface="Times New Roman" panose="02020603050405020304" pitchFamily="18" charset="0"/>
              </a:rPr>
              <a:t>информации</a:t>
            </a:r>
            <a:br>
              <a:rPr lang="ru-RU" sz="1800" dirty="0">
                <a:solidFill>
                  <a:schemeClr val="bg2"/>
                </a:solidFill>
                <a:latin typeface="Times New Roman" panose="02020603050405020304" pitchFamily="18" charset="0"/>
                <a:cs typeface="Times New Roman" panose="02020603050405020304" pitchFamily="18" charset="0"/>
              </a:rPr>
            </a:br>
            <a:r>
              <a:rPr lang="ru-RU" sz="1200" dirty="0">
                <a:solidFill>
                  <a:schemeClr val="bg2"/>
                </a:solidFill>
                <a:latin typeface="Times New Roman" panose="02020603050405020304" pitchFamily="18" charset="0"/>
                <a:cs typeface="Times New Roman" panose="02020603050405020304" pitchFamily="18" charset="0"/>
              </a:rPr>
              <a:t>Направление подготовки (специальность) 10.03.01 Информационная безопасность</a:t>
            </a:r>
            <a:br>
              <a:rPr lang="ru-RU" sz="36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Выполнил студент: Гутник Дмитрий Вячеславович, </a:t>
            </a:r>
            <a:r>
              <a:rPr lang="en-US" sz="1400" dirty="0">
                <a:solidFill>
                  <a:schemeClr val="bg1"/>
                </a:solidFill>
                <a:latin typeface="Times New Roman" panose="02020603050405020304" pitchFamily="18" charset="0"/>
                <a:cs typeface="Times New Roman" panose="02020603050405020304" pitchFamily="18" charset="0"/>
              </a:rPr>
              <a:t>N34491</a:t>
            </a:r>
            <a:br>
              <a:rPr lang="ru-RU" sz="14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Научный руководитель: доцент ФБИТ, к.т.н., Таранов Сергей Владимирович</a:t>
            </a:r>
            <a:br>
              <a:rPr lang="ru-RU" sz="14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Санкт-Петербург, 2023</a:t>
            </a:r>
            <a:endParaRPr lang="en-US" sz="4400"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9B38304-60B7-8AD0-BA4E-6280A6AE2E00}"/>
              </a:ext>
            </a:extLst>
          </p:cNvPr>
          <p:cNvSpPr txBox="1"/>
          <p:nvPr/>
        </p:nvSpPr>
        <p:spPr>
          <a:xfrm>
            <a:off x="166255" y="4649931"/>
            <a:ext cx="493568" cy="369332"/>
          </a:xfrm>
          <a:prstGeom prst="rect">
            <a:avLst/>
          </a:prstGeom>
          <a:noFill/>
        </p:spPr>
        <p:txBody>
          <a:bodyPr wrap="square" rtlCol="0">
            <a:spAutoFit/>
          </a:bodyPr>
          <a:lstStyle/>
          <a:p>
            <a:r>
              <a:rPr lang="ru-RU" dirty="0"/>
              <a:t>1</a:t>
            </a:r>
          </a:p>
        </p:txBody>
      </p:sp>
      <p:sp>
        <p:nvSpPr>
          <p:cNvPr id="3" name="TextBox 2">
            <a:extLst>
              <a:ext uri="{FF2B5EF4-FFF2-40B4-BE49-F238E27FC236}">
                <a16:creationId xmlns:a16="http://schemas.microsoft.com/office/drawing/2014/main" id="{7A6D2CE6-E344-48AD-9683-4736B99DBD7F}"/>
              </a:ext>
            </a:extLst>
          </p:cNvPr>
          <p:cNvSpPr txBox="1"/>
          <p:nvPr/>
        </p:nvSpPr>
        <p:spPr>
          <a:xfrm>
            <a:off x="208429" y="0"/>
            <a:ext cx="8673353" cy="1323439"/>
          </a:xfrm>
          <a:prstGeom prst="rect">
            <a:avLst/>
          </a:prstGeom>
          <a:noFill/>
        </p:spPr>
        <p:txBody>
          <a:bodyPr wrap="square" rtlCol="0">
            <a:spAutoFit/>
          </a:bodyPr>
          <a:lstStyle/>
          <a:p>
            <a:pPr algn="ctr"/>
            <a:r>
              <a:rPr lang="ru-RU" dirty="0">
                <a:solidFill>
                  <a:schemeClr val="bg2"/>
                </a:solidFill>
                <a:latin typeface="Times New Roman" panose="02020603050405020304" pitchFamily="18" charset="0"/>
                <a:cs typeface="Times New Roman" panose="02020603050405020304" pitchFamily="18" charset="0"/>
              </a:rPr>
              <a:t>Министерство науки и высшего образования Российской Федерации</a:t>
            </a:r>
            <a:br>
              <a:rPr lang="ru-RU" b="1" dirty="0">
                <a:solidFill>
                  <a:schemeClr val="bg2"/>
                </a:solidFill>
                <a:latin typeface="Times New Roman" panose="02020603050405020304" pitchFamily="18" charset="0"/>
                <a:cs typeface="Times New Roman" panose="02020603050405020304" pitchFamily="18" charset="0"/>
              </a:rPr>
            </a:br>
            <a:r>
              <a:rPr lang="ru-RU" sz="1400" dirty="0">
                <a:solidFill>
                  <a:schemeClr val="bg2"/>
                </a:solidFill>
                <a:latin typeface="Times New Roman" panose="02020603050405020304" pitchFamily="18" charset="0"/>
                <a:cs typeface="Times New Roman" panose="02020603050405020304" pitchFamily="18" charset="0"/>
              </a:rPr>
              <a:t>ФЕДЕРАЛЬНОЕ ГОСУДАРСТВЕННОЕ АВТОНОМНОЕ ОБРАЗОВАТЕЛЬНОЕ УЧРЕЖДЕНИЕ ВЫСШЕГО ОБРАЗОВАНИЯ</a:t>
            </a:r>
            <a:br>
              <a:rPr lang="ru-RU" dirty="0">
                <a:solidFill>
                  <a:schemeClr val="bg2"/>
                </a:solidFill>
                <a:latin typeface="Times New Roman" panose="02020603050405020304" pitchFamily="18" charset="0"/>
                <a:cs typeface="Times New Roman" panose="02020603050405020304" pitchFamily="18" charset="0"/>
              </a:rPr>
            </a:br>
            <a:r>
              <a:rPr lang="ru-RU" dirty="0">
                <a:solidFill>
                  <a:schemeClr val="bg2"/>
                </a:solidFill>
                <a:latin typeface="Times New Roman" panose="02020603050405020304" pitchFamily="18" charset="0"/>
                <a:cs typeface="Times New Roman" panose="02020603050405020304" pitchFamily="18" charset="0"/>
              </a:rPr>
              <a:t>«</a:t>
            </a:r>
            <a:r>
              <a:rPr lang="ru-RU" sz="1600" dirty="0">
                <a:solidFill>
                  <a:schemeClr val="bg2"/>
                </a:solidFill>
                <a:latin typeface="Times New Roman" panose="02020603050405020304" pitchFamily="18" charset="0"/>
                <a:cs typeface="Times New Roman" panose="02020603050405020304" pitchFamily="18" charset="0"/>
              </a:rPr>
              <a:t>НАЦИОНАЛЬНЫЙ ИССЛЕДОВАТЕЛЬСКИЙ УНИВЕРСИТЕТ ИТМО»</a:t>
            </a:r>
          </a:p>
          <a:p>
            <a:pPr algn="ctr"/>
            <a:r>
              <a:rPr lang="ru-RU" sz="1600" dirty="0">
                <a:solidFill>
                  <a:schemeClr val="bg2"/>
                </a:solidFill>
                <a:latin typeface="Times New Roman" panose="02020603050405020304" pitchFamily="18" charset="0"/>
                <a:cs typeface="Times New Roman" panose="02020603050405020304" pitchFamily="18" charset="0"/>
              </a:rPr>
              <a:t>(Университет ИТМО)</a:t>
            </a:r>
            <a:endParaRPr lang="ru-RU"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17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06435"/>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Критерии рекомендации сценариев</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10</a:t>
            </a:r>
          </a:p>
        </p:txBody>
      </p:sp>
      <p:sp>
        <p:nvSpPr>
          <p:cNvPr id="4" name="TextBox 3">
            <a:extLst>
              <a:ext uri="{FF2B5EF4-FFF2-40B4-BE49-F238E27FC236}">
                <a16:creationId xmlns:a16="http://schemas.microsoft.com/office/drawing/2014/main" id="{26A165AB-D40D-42C4-A6F4-7C85ED0AB545}"/>
              </a:ext>
            </a:extLst>
          </p:cNvPr>
          <p:cNvSpPr txBox="1"/>
          <p:nvPr/>
        </p:nvSpPr>
        <p:spPr>
          <a:xfrm>
            <a:off x="659823" y="1055595"/>
            <a:ext cx="2775901" cy="3133999"/>
          </a:xfrm>
          <a:prstGeom prst="rect">
            <a:avLst/>
          </a:prstGeom>
          <a:noFill/>
        </p:spPr>
        <p:txBody>
          <a:bodyPr wrap="square" rtlCol="0">
            <a:spAutoFit/>
          </a:bodyPr>
          <a:lstStyle/>
          <a:p>
            <a:pPr>
              <a:lnSpc>
                <a:spcPct val="125000"/>
              </a:lnSpc>
            </a:pPr>
            <a:r>
              <a:rPr lang="ru-RU" sz="2000" b="1" dirty="0">
                <a:latin typeface="Times New Roman" panose="02020603050405020304" pitchFamily="18" charset="0"/>
                <a:cs typeface="Times New Roman" panose="02020603050405020304" pitchFamily="18" charset="0"/>
              </a:rPr>
              <a:t>Основные критерии:</a:t>
            </a:r>
          </a:p>
          <a:p>
            <a:pPr marL="285750" indent="-285750">
              <a:lnSpc>
                <a:spcPct val="125000"/>
              </a:lnSpc>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скорость работы алгоритма</a:t>
            </a:r>
            <a:endParaRPr lang="en-US" sz="2000" dirty="0">
              <a:latin typeface="Times New Roman" panose="02020603050405020304" pitchFamily="18" charset="0"/>
              <a:cs typeface="Times New Roman" panose="02020603050405020304" pitchFamily="18" charset="0"/>
            </a:endParaRPr>
          </a:p>
          <a:p>
            <a:pPr marL="285750" indent="-285750">
              <a:lnSpc>
                <a:spcPct val="125000"/>
              </a:lnSpc>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длинна подписи</a:t>
            </a:r>
          </a:p>
          <a:p>
            <a:pPr marL="285750" indent="-285750">
              <a:lnSpc>
                <a:spcPct val="125000"/>
              </a:lnSpc>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размер ключа</a:t>
            </a:r>
          </a:p>
          <a:p>
            <a:pPr marL="285750" indent="-285750">
              <a:lnSpc>
                <a:spcPct val="125000"/>
              </a:lnSpc>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распространённость алгоритма в существующем ПО</a:t>
            </a:r>
          </a:p>
        </p:txBody>
      </p:sp>
      <p:sp>
        <p:nvSpPr>
          <p:cNvPr id="7" name="TextBox 6">
            <a:extLst>
              <a:ext uri="{FF2B5EF4-FFF2-40B4-BE49-F238E27FC236}">
                <a16:creationId xmlns:a16="http://schemas.microsoft.com/office/drawing/2014/main" id="{89A93A4F-FC79-456A-A484-2FFDBF9C3232}"/>
              </a:ext>
            </a:extLst>
          </p:cNvPr>
          <p:cNvSpPr txBox="1"/>
          <p:nvPr/>
        </p:nvSpPr>
        <p:spPr>
          <a:xfrm>
            <a:off x="3650876" y="1055595"/>
            <a:ext cx="4054289" cy="4185761"/>
          </a:xfrm>
          <a:prstGeom prst="rect">
            <a:avLst/>
          </a:prstGeom>
          <a:noFill/>
        </p:spPr>
        <p:txBody>
          <a:bodyPr wrap="square" rtlCol="0">
            <a:spAutoFit/>
          </a:bodyPr>
          <a:lstStyle/>
          <a:p>
            <a:r>
              <a:rPr lang="ru-RU" b="1" dirty="0">
                <a:latin typeface="Times New Roman" panose="02020603050405020304" pitchFamily="18" charset="0"/>
                <a:cs typeface="Times New Roman" panose="02020603050405020304" pitchFamily="18" charset="0"/>
              </a:rPr>
              <a:t>Атаки, рассматриваемые при формировании рекомендаций:</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коллизия Хэшей 1 и 2 рода</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перебор ключа</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атаки на алгоритм дополнения</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адаптивная атака с выбранным зашифрованным текстом</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атака с малыми значениями секретной экспоненты</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атаки по сторонним каналам</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атаки связанные с псевдослучайными числами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и другие</a:t>
            </a:r>
          </a:p>
          <a:p>
            <a:endParaRPr lang="ru-RU" sz="1600" dirty="0">
              <a:latin typeface="Times New Roman" panose="02020603050405020304" pitchFamily="18" charset="0"/>
              <a:cs typeface="Times New Roman" panose="02020603050405020304" pitchFamily="18" charset="0"/>
            </a:endParaRPr>
          </a:p>
          <a:p>
            <a:endParaRPr lang="ru-RU" sz="16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02F554A-8AE4-4682-BC16-7A27A3E9BFE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3813550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B17001-9B3E-466D-8DD0-D8F4D7DE3F92}"/>
              </a:ext>
            </a:extLst>
          </p:cNvPr>
          <p:cNvSpPr>
            <a:spLocks noGrp="1"/>
          </p:cNvSpPr>
          <p:nvPr>
            <p:ph type="title"/>
          </p:nvPr>
        </p:nvSpPr>
        <p:spPr>
          <a:xfrm>
            <a:off x="623048" y="359021"/>
            <a:ext cx="6911788" cy="527284"/>
          </a:xfrm>
        </p:spPr>
        <p:txBody>
          <a:bodyPr>
            <a:noAutofit/>
          </a:bodyPr>
          <a:lstStyle/>
          <a:p>
            <a:r>
              <a:rPr lang="ru-RU" sz="2400" dirty="0">
                <a:latin typeface="Times New Roman" panose="02020603050405020304" pitchFamily="18" charset="0"/>
                <a:cs typeface="Times New Roman" panose="02020603050405020304" pitchFamily="18" charset="0"/>
              </a:rPr>
              <a:t>Примеры размерности подписей и ключей</a:t>
            </a:r>
          </a:p>
        </p:txBody>
      </p:sp>
      <p:graphicFrame>
        <p:nvGraphicFramePr>
          <p:cNvPr id="4" name="Таблица 3">
            <a:extLst>
              <a:ext uri="{FF2B5EF4-FFF2-40B4-BE49-F238E27FC236}">
                <a16:creationId xmlns:a16="http://schemas.microsoft.com/office/drawing/2014/main" id="{E06C054E-429E-4C59-937D-CB1556967522}"/>
              </a:ext>
            </a:extLst>
          </p:cNvPr>
          <p:cNvGraphicFramePr>
            <a:graphicFrameLocks noGrp="1"/>
          </p:cNvGraphicFramePr>
          <p:nvPr>
            <p:extLst>
              <p:ext uri="{D42A27DB-BD31-4B8C-83A1-F6EECF244321}">
                <p14:modId xmlns:p14="http://schemas.microsoft.com/office/powerpoint/2010/main" val="3093209257"/>
              </p:ext>
            </p:extLst>
          </p:nvPr>
        </p:nvGraphicFramePr>
        <p:xfrm>
          <a:off x="623048" y="1068128"/>
          <a:ext cx="2389093" cy="3052080"/>
        </p:xfrm>
        <a:graphic>
          <a:graphicData uri="http://schemas.openxmlformats.org/drawingml/2006/table">
            <a:tbl>
              <a:tblPr firstRow="1" bandRow="1">
                <a:tableStyleId>{5C22544A-7EE6-4342-B048-85BDC9FD1C3A}</a:tableStyleId>
              </a:tblPr>
              <a:tblGrid>
                <a:gridCol w="1400734">
                  <a:extLst>
                    <a:ext uri="{9D8B030D-6E8A-4147-A177-3AD203B41FA5}">
                      <a16:colId xmlns:a16="http://schemas.microsoft.com/office/drawing/2014/main" val="1189021161"/>
                    </a:ext>
                  </a:extLst>
                </a:gridCol>
                <a:gridCol w="988359">
                  <a:extLst>
                    <a:ext uri="{9D8B030D-6E8A-4147-A177-3AD203B41FA5}">
                      <a16:colId xmlns:a16="http://schemas.microsoft.com/office/drawing/2014/main" val="593689345"/>
                    </a:ext>
                  </a:extLst>
                </a:gridCol>
              </a:tblGrid>
              <a:tr h="340388">
                <a:tc>
                  <a:txBody>
                    <a:bodyPr/>
                    <a:lstStyle/>
                    <a:p>
                      <a:r>
                        <a:rPr lang="ru-RU" dirty="0">
                          <a:latin typeface="Times New Roman" panose="02020603050405020304" pitchFamily="18" charset="0"/>
                          <a:cs typeface="Times New Roman" panose="02020603050405020304" pitchFamily="18" charset="0"/>
                        </a:rPr>
                        <a:t>Алгоритм</a:t>
                      </a:r>
                    </a:p>
                  </a:txBody>
                  <a:tcPr/>
                </a:tc>
                <a:tc>
                  <a:txBody>
                    <a:bodyPr/>
                    <a:lstStyle/>
                    <a:p>
                      <a:r>
                        <a:rPr lang="ru-RU" dirty="0">
                          <a:latin typeface="Times New Roman" panose="02020603050405020304" pitchFamily="18" charset="0"/>
                          <a:cs typeface="Times New Roman" panose="02020603050405020304" pitchFamily="18" charset="0"/>
                        </a:rPr>
                        <a:t>Размер, байт</a:t>
                      </a:r>
                    </a:p>
                  </a:txBody>
                  <a:tcPr/>
                </a:tc>
                <a:extLst>
                  <a:ext uri="{0D108BD9-81ED-4DB2-BD59-A6C34878D82A}">
                    <a16:rowId xmlns:a16="http://schemas.microsoft.com/office/drawing/2014/main" val="2129277481"/>
                  </a:ext>
                </a:extLst>
              </a:tr>
              <a:tr h="340388">
                <a:tc>
                  <a:txBody>
                    <a:bodyPr/>
                    <a:lstStyle/>
                    <a:p>
                      <a:r>
                        <a:rPr lang="en-US" dirty="0">
                          <a:latin typeface="Times New Roman" panose="02020603050405020304" pitchFamily="18" charset="0"/>
                          <a:cs typeface="Times New Roman" panose="02020603050405020304" pitchFamily="18" charset="0"/>
                        </a:rPr>
                        <a:t>DSA</a:t>
                      </a:r>
                      <a:endParaRPr lang="ru-RU" dirty="0">
                        <a:latin typeface="Times New Roman" panose="02020603050405020304" pitchFamily="18" charset="0"/>
                        <a:cs typeface="Times New Roman" panose="02020603050405020304" pitchFamily="18" charset="0"/>
                      </a:endParaRPr>
                    </a:p>
                  </a:txBody>
                  <a:tcPr/>
                </a:tc>
                <a:tc>
                  <a:txBody>
                    <a:bodyPr/>
                    <a:lstStyle/>
                    <a:p>
                      <a:r>
                        <a:rPr lang="ru-RU" dirty="0">
                          <a:latin typeface="Times New Roman" panose="02020603050405020304" pitchFamily="18" charset="0"/>
                          <a:cs typeface="Times New Roman" panose="02020603050405020304" pitchFamily="18" charset="0"/>
                        </a:rPr>
                        <a:t>56</a:t>
                      </a:r>
                    </a:p>
                  </a:txBody>
                  <a:tcPr/>
                </a:tc>
                <a:extLst>
                  <a:ext uri="{0D108BD9-81ED-4DB2-BD59-A6C34878D82A}">
                    <a16:rowId xmlns:a16="http://schemas.microsoft.com/office/drawing/2014/main" val="711054155"/>
                  </a:ext>
                </a:extLst>
              </a:tr>
              <a:tr h="340388">
                <a:tc>
                  <a:txBody>
                    <a:bodyPr/>
                    <a:lstStyle/>
                    <a:p>
                      <a:r>
                        <a:rPr lang="en-US" dirty="0">
                          <a:latin typeface="Times New Roman" panose="02020603050405020304" pitchFamily="18" charset="0"/>
                          <a:cs typeface="Times New Roman" panose="02020603050405020304" pitchFamily="18" charset="0"/>
                        </a:rPr>
                        <a:t>ECDSA</a:t>
                      </a:r>
                      <a:endParaRPr lang="ru-RU" dirty="0">
                        <a:latin typeface="Times New Roman" panose="02020603050405020304" pitchFamily="18" charset="0"/>
                        <a:cs typeface="Times New Roman" panose="02020603050405020304" pitchFamily="18" charset="0"/>
                      </a:endParaRPr>
                    </a:p>
                  </a:txBody>
                  <a:tcPr/>
                </a:tc>
                <a:tc>
                  <a:txBody>
                    <a:bodyPr/>
                    <a:lstStyle/>
                    <a:p>
                      <a:r>
                        <a:rPr lang="ru-RU" dirty="0">
                          <a:latin typeface="Times New Roman" panose="02020603050405020304" pitchFamily="18" charset="0"/>
                          <a:cs typeface="Times New Roman" panose="02020603050405020304" pitchFamily="18" charset="0"/>
                        </a:rPr>
                        <a:t>132</a:t>
                      </a:r>
                    </a:p>
                  </a:txBody>
                  <a:tcPr/>
                </a:tc>
                <a:extLst>
                  <a:ext uri="{0D108BD9-81ED-4DB2-BD59-A6C34878D82A}">
                    <a16:rowId xmlns:a16="http://schemas.microsoft.com/office/drawing/2014/main" val="1841833082"/>
                  </a:ext>
                </a:extLst>
              </a:tr>
              <a:tr h="340388">
                <a:tc>
                  <a:txBody>
                    <a:bodyPr/>
                    <a:lstStyle/>
                    <a:p>
                      <a:r>
                        <a:rPr lang="en-US" dirty="0">
                          <a:latin typeface="Times New Roman" panose="02020603050405020304" pitchFamily="18" charset="0"/>
                          <a:cs typeface="Times New Roman" panose="02020603050405020304" pitchFamily="18" charset="0"/>
                        </a:rPr>
                        <a:t>EdDSA</a:t>
                      </a:r>
                      <a:endParaRPr lang="ru-RU" dirty="0">
                        <a:latin typeface="Times New Roman" panose="02020603050405020304" pitchFamily="18" charset="0"/>
                        <a:cs typeface="Times New Roman" panose="02020603050405020304" pitchFamily="18" charset="0"/>
                      </a:endParaRPr>
                    </a:p>
                  </a:txBody>
                  <a:tcPr/>
                </a:tc>
                <a:tc>
                  <a:txBody>
                    <a:bodyPr/>
                    <a:lstStyle/>
                    <a:p>
                      <a:r>
                        <a:rPr lang="ru-RU" dirty="0">
                          <a:latin typeface="Times New Roman" panose="02020603050405020304" pitchFamily="18" charset="0"/>
                          <a:cs typeface="Times New Roman" panose="02020603050405020304" pitchFamily="18" charset="0"/>
                        </a:rPr>
                        <a:t>64</a:t>
                      </a:r>
                    </a:p>
                  </a:txBody>
                  <a:tcPr/>
                </a:tc>
                <a:extLst>
                  <a:ext uri="{0D108BD9-81ED-4DB2-BD59-A6C34878D82A}">
                    <a16:rowId xmlns:a16="http://schemas.microsoft.com/office/drawing/2014/main" val="2357622219"/>
                  </a:ext>
                </a:extLst>
              </a:tr>
              <a:tr h="340388">
                <a:tc>
                  <a:txBody>
                    <a:bodyPr/>
                    <a:lstStyle/>
                    <a:p>
                      <a:r>
                        <a:rPr lang="en-US" dirty="0">
                          <a:latin typeface="Times New Roman" panose="02020603050405020304" pitchFamily="18" charset="0"/>
                          <a:cs typeface="Times New Roman" panose="02020603050405020304" pitchFamily="18" charset="0"/>
                        </a:rPr>
                        <a:t>Pure EdDSA</a:t>
                      </a:r>
                      <a:endParaRPr lang="ru-RU" dirty="0">
                        <a:latin typeface="Times New Roman" panose="02020603050405020304" pitchFamily="18" charset="0"/>
                        <a:cs typeface="Times New Roman" panose="02020603050405020304" pitchFamily="18" charset="0"/>
                      </a:endParaRPr>
                    </a:p>
                  </a:txBody>
                  <a:tcPr/>
                </a:tc>
                <a:tc>
                  <a:txBody>
                    <a:bodyPr/>
                    <a:lstStyle/>
                    <a:p>
                      <a:r>
                        <a:rPr lang="ru-RU" dirty="0">
                          <a:latin typeface="Times New Roman" panose="02020603050405020304" pitchFamily="18" charset="0"/>
                          <a:cs typeface="Times New Roman" panose="02020603050405020304" pitchFamily="18" charset="0"/>
                        </a:rPr>
                        <a:t>64</a:t>
                      </a:r>
                    </a:p>
                  </a:txBody>
                  <a:tcPr/>
                </a:tc>
                <a:extLst>
                  <a:ext uri="{0D108BD9-81ED-4DB2-BD59-A6C34878D82A}">
                    <a16:rowId xmlns:a16="http://schemas.microsoft.com/office/drawing/2014/main" val="3136829813"/>
                  </a:ext>
                </a:extLst>
              </a:tr>
              <a:tr h="38941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1600" dirty="0">
                          <a:latin typeface="Times New Roman" panose="02020603050405020304" pitchFamily="18" charset="0"/>
                          <a:ea typeface="Calibri" panose="020F0502020204030204" pitchFamily="34" charset="0"/>
                          <a:cs typeface="Times New Roman" panose="02020603050405020304" pitchFamily="18" charset="0"/>
                        </a:rPr>
                        <a:t>PKCS#1</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ru-RU" sz="1600" dirty="0">
                          <a:latin typeface="Times New Roman" panose="02020603050405020304" pitchFamily="18" charset="0"/>
                          <a:ea typeface="Calibri" panose="020F0502020204030204" pitchFamily="34" charset="0"/>
                          <a:cs typeface="Times New Roman" panose="02020603050405020304" pitchFamily="18" charset="0"/>
                        </a:rPr>
                        <a:t>v1.5</a:t>
                      </a:r>
                    </a:p>
                  </a:txBody>
                  <a:tcPr/>
                </a:tc>
                <a:tc>
                  <a:txBody>
                    <a:bodyPr/>
                    <a:lstStyle/>
                    <a:p>
                      <a:r>
                        <a:rPr lang="ru-RU" dirty="0">
                          <a:latin typeface="Times New Roman" panose="02020603050405020304" pitchFamily="18" charset="0"/>
                          <a:cs typeface="Times New Roman" panose="02020603050405020304" pitchFamily="18" charset="0"/>
                        </a:rPr>
                        <a:t>256</a:t>
                      </a:r>
                    </a:p>
                  </a:txBody>
                  <a:tcPr/>
                </a:tc>
                <a:extLst>
                  <a:ext uri="{0D108BD9-81ED-4DB2-BD59-A6C34878D82A}">
                    <a16:rowId xmlns:a16="http://schemas.microsoft.com/office/drawing/2014/main" val="3606118959"/>
                  </a:ext>
                </a:extLst>
              </a:tr>
              <a:tr h="55954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1600" dirty="0">
                          <a:latin typeface="Times New Roman" panose="02020603050405020304" pitchFamily="18" charset="0"/>
                          <a:ea typeface="Calibri" panose="020F0502020204030204" pitchFamily="34" charset="0"/>
                          <a:cs typeface="Times New Roman" panose="02020603050405020304" pitchFamily="18" charset="0"/>
                        </a:rPr>
                        <a:t>PKCS#1</a:t>
                      </a:r>
                      <a:r>
                        <a:rPr lang="en-US" sz="1600" dirty="0">
                          <a:latin typeface="Times New Roman" panose="02020603050405020304" pitchFamily="18" charset="0"/>
                          <a:ea typeface="Calibri" panose="020F0502020204030204" pitchFamily="34" charset="0"/>
                          <a:cs typeface="Times New Roman" panose="02020603050405020304" pitchFamily="18" charset="0"/>
                        </a:rPr>
                        <a:t> PSS</a:t>
                      </a:r>
                      <a:endParaRPr lang="ru-RU" sz="16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ru-RU" dirty="0">
                          <a:latin typeface="Times New Roman" panose="02020603050405020304" pitchFamily="18" charset="0"/>
                          <a:cs typeface="Times New Roman" panose="02020603050405020304" pitchFamily="18" charset="0"/>
                        </a:rPr>
                        <a:t>256</a:t>
                      </a:r>
                    </a:p>
                  </a:txBody>
                  <a:tcPr/>
                </a:tc>
                <a:extLst>
                  <a:ext uri="{0D108BD9-81ED-4DB2-BD59-A6C34878D82A}">
                    <a16:rowId xmlns:a16="http://schemas.microsoft.com/office/drawing/2014/main" val="1242879469"/>
                  </a:ext>
                </a:extLst>
              </a:tr>
            </a:tbl>
          </a:graphicData>
        </a:graphic>
      </p:graphicFrame>
      <p:sp>
        <p:nvSpPr>
          <p:cNvPr id="5" name="TextBox 4">
            <a:extLst>
              <a:ext uri="{FF2B5EF4-FFF2-40B4-BE49-F238E27FC236}">
                <a16:creationId xmlns:a16="http://schemas.microsoft.com/office/drawing/2014/main" id="{3AA86982-DB09-4F6A-9F28-D0F234F3C178}"/>
              </a:ext>
            </a:extLst>
          </p:cNvPr>
          <p:cNvSpPr txBox="1"/>
          <p:nvPr/>
        </p:nvSpPr>
        <p:spPr>
          <a:xfrm>
            <a:off x="457200" y="4169951"/>
            <a:ext cx="2664758" cy="369332"/>
          </a:xfrm>
          <a:prstGeom prst="rect">
            <a:avLst/>
          </a:prstGeom>
          <a:noFill/>
        </p:spPr>
        <p:txBody>
          <a:bodyPr wrap="square" rtlCol="0">
            <a:spAutoFit/>
          </a:bodyPr>
          <a:lstStyle/>
          <a:p>
            <a:pPr algn="ctr"/>
            <a:r>
              <a:rPr lang="ru-RU" dirty="0">
                <a:latin typeface="Times New Roman" panose="02020603050405020304" pitchFamily="18" charset="0"/>
                <a:cs typeface="Times New Roman" panose="02020603050405020304" pitchFamily="18" charset="0"/>
              </a:rPr>
              <a:t>Размеры подписей</a:t>
            </a:r>
          </a:p>
        </p:txBody>
      </p:sp>
      <p:graphicFrame>
        <p:nvGraphicFramePr>
          <p:cNvPr id="6" name="Таблица 5">
            <a:extLst>
              <a:ext uri="{FF2B5EF4-FFF2-40B4-BE49-F238E27FC236}">
                <a16:creationId xmlns:a16="http://schemas.microsoft.com/office/drawing/2014/main" id="{F4D58134-91C9-4412-A9E7-1718F72947B6}"/>
              </a:ext>
            </a:extLst>
          </p:cNvPr>
          <p:cNvGraphicFramePr>
            <a:graphicFrameLocks noGrp="1"/>
          </p:cNvGraphicFramePr>
          <p:nvPr>
            <p:extLst>
              <p:ext uri="{D42A27DB-BD31-4B8C-83A1-F6EECF244321}">
                <p14:modId xmlns:p14="http://schemas.microsoft.com/office/powerpoint/2010/main" val="3593019151"/>
              </p:ext>
            </p:extLst>
          </p:nvPr>
        </p:nvGraphicFramePr>
        <p:xfrm>
          <a:off x="3404347" y="1067215"/>
          <a:ext cx="2384612" cy="3052080"/>
        </p:xfrm>
        <a:graphic>
          <a:graphicData uri="http://schemas.openxmlformats.org/drawingml/2006/table">
            <a:tbl>
              <a:tblPr firstRow="1" bandRow="1">
                <a:tableStyleId>{5C22544A-7EE6-4342-B048-85BDC9FD1C3A}</a:tableStyleId>
              </a:tblPr>
              <a:tblGrid>
                <a:gridCol w="1400734">
                  <a:extLst>
                    <a:ext uri="{9D8B030D-6E8A-4147-A177-3AD203B41FA5}">
                      <a16:colId xmlns:a16="http://schemas.microsoft.com/office/drawing/2014/main" val="1189021161"/>
                    </a:ext>
                  </a:extLst>
                </a:gridCol>
                <a:gridCol w="983878">
                  <a:extLst>
                    <a:ext uri="{9D8B030D-6E8A-4147-A177-3AD203B41FA5}">
                      <a16:colId xmlns:a16="http://schemas.microsoft.com/office/drawing/2014/main" val="593689345"/>
                    </a:ext>
                  </a:extLst>
                </a:gridCol>
              </a:tblGrid>
              <a:tr h="340388">
                <a:tc>
                  <a:txBody>
                    <a:bodyPr/>
                    <a:lstStyle/>
                    <a:p>
                      <a:r>
                        <a:rPr lang="ru-RU" dirty="0">
                          <a:latin typeface="Times New Roman" panose="02020603050405020304" pitchFamily="18" charset="0"/>
                          <a:cs typeface="Times New Roman" panose="02020603050405020304" pitchFamily="18" charset="0"/>
                        </a:rPr>
                        <a:t>Алгоритм</a:t>
                      </a:r>
                    </a:p>
                  </a:txBody>
                  <a:tcPr/>
                </a:tc>
                <a:tc>
                  <a:txBody>
                    <a:bodyPr/>
                    <a:lstStyle/>
                    <a:p>
                      <a:r>
                        <a:rPr lang="ru-RU" dirty="0">
                          <a:latin typeface="Times New Roman" panose="02020603050405020304" pitchFamily="18" charset="0"/>
                          <a:cs typeface="Times New Roman" panose="02020603050405020304" pitchFamily="18" charset="0"/>
                        </a:rPr>
                        <a:t>Размер, байт</a:t>
                      </a:r>
                    </a:p>
                  </a:txBody>
                  <a:tcPr/>
                </a:tc>
                <a:extLst>
                  <a:ext uri="{0D108BD9-81ED-4DB2-BD59-A6C34878D82A}">
                    <a16:rowId xmlns:a16="http://schemas.microsoft.com/office/drawing/2014/main" val="2129277481"/>
                  </a:ext>
                </a:extLst>
              </a:tr>
              <a:tr h="340388">
                <a:tc>
                  <a:txBody>
                    <a:bodyPr/>
                    <a:lstStyle/>
                    <a:p>
                      <a:r>
                        <a:rPr lang="en-US" dirty="0">
                          <a:latin typeface="Times New Roman" panose="02020603050405020304" pitchFamily="18" charset="0"/>
                          <a:cs typeface="Times New Roman" panose="02020603050405020304" pitchFamily="18" charset="0"/>
                        </a:rPr>
                        <a:t>DSA</a:t>
                      </a:r>
                      <a:endParaRPr lang="ru-RU" dirty="0">
                        <a:latin typeface="Times New Roman" panose="02020603050405020304" pitchFamily="18" charset="0"/>
                        <a:cs typeface="Times New Roman" panose="02020603050405020304" pitchFamily="18" charset="0"/>
                      </a:endParaRPr>
                    </a:p>
                  </a:txBody>
                  <a:tcPr/>
                </a:tc>
                <a:tc>
                  <a:txBody>
                    <a:bodyPr/>
                    <a:lstStyle/>
                    <a:p>
                      <a:r>
                        <a:rPr lang="ru-RU" dirty="0">
                          <a:latin typeface="Times New Roman" panose="02020603050405020304" pitchFamily="18" charset="0"/>
                          <a:cs typeface="Times New Roman" panose="02020603050405020304" pitchFamily="18" charset="0"/>
                        </a:rPr>
                        <a:t>882</a:t>
                      </a:r>
                    </a:p>
                  </a:txBody>
                  <a:tcPr/>
                </a:tc>
                <a:extLst>
                  <a:ext uri="{0D108BD9-81ED-4DB2-BD59-A6C34878D82A}">
                    <a16:rowId xmlns:a16="http://schemas.microsoft.com/office/drawing/2014/main" val="711054155"/>
                  </a:ext>
                </a:extLst>
              </a:tr>
              <a:tr h="340388">
                <a:tc>
                  <a:txBody>
                    <a:bodyPr/>
                    <a:lstStyle/>
                    <a:p>
                      <a:r>
                        <a:rPr lang="en-US" dirty="0">
                          <a:latin typeface="Times New Roman" panose="02020603050405020304" pitchFamily="18" charset="0"/>
                          <a:cs typeface="Times New Roman" panose="02020603050405020304" pitchFamily="18" charset="0"/>
                        </a:rPr>
                        <a:t>ECDSA</a:t>
                      </a:r>
                      <a:endParaRPr lang="ru-RU" dirty="0">
                        <a:latin typeface="Times New Roman" panose="02020603050405020304" pitchFamily="18" charset="0"/>
                        <a:cs typeface="Times New Roman" panose="02020603050405020304" pitchFamily="18" charset="0"/>
                      </a:endParaRPr>
                    </a:p>
                  </a:txBody>
                  <a:tcPr/>
                </a:tc>
                <a:tc>
                  <a:txBody>
                    <a:bodyPr/>
                    <a:lstStyle/>
                    <a:p>
                      <a:r>
                        <a:rPr lang="ru-RU" dirty="0">
                          <a:latin typeface="Times New Roman" panose="02020603050405020304" pitchFamily="18" charset="0"/>
                          <a:cs typeface="Times New Roman" panose="02020603050405020304" pitchFamily="18" charset="0"/>
                        </a:rPr>
                        <a:t>390</a:t>
                      </a:r>
                    </a:p>
                  </a:txBody>
                  <a:tcPr/>
                </a:tc>
                <a:extLst>
                  <a:ext uri="{0D108BD9-81ED-4DB2-BD59-A6C34878D82A}">
                    <a16:rowId xmlns:a16="http://schemas.microsoft.com/office/drawing/2014/main" val="1841833082"/>
                  </a:ext>
                </a:extLst>
              </a:tr>
              <a:tr h="340388">
                <a:tc>
                  <a:txBody>
                    <a:bodyPr/>
                    <a:lstStyle/>
                    <a:p>
                      <a:r>
                        <a:rPr lang="en-US" dirty="0">
                          <a:latin typeface="Times New Roman" panose="02020603050405020304" pitchFamily="18" charset="0"/>
                          <a:cs typeface="Times New Roman" panose="02020603050405020304" pitchFamily="18" charset="0"/>
                        </a:rPr>
                        <a:t>EdDSA</a:t>
                      </a:r>
                      <a:endParaRPr lang="ru-RU" dirty="0">
                        <a:latin typeface="Times New Roman" panose="02020603050405020304" pitchFamily="18" charset="0"/>
                        <a:cs typeface="Times New Roman" panose="02020603050405020304" pitchFamily="18" charset="0"/>
                      </a:endParaRPr>
                    </a:p>
                  </a:txBody>
                  <a:tcPr/>
                </a:tc>
                <a:tc>
                  <a:txBody>
                    <a:bodyPr/>
                    <a:lstStyle/>
                    <a:p>
                      <a:r>
                        <a:rPr lang="ru-RU" dirty="0">
                          <a:latin typeface="Times New Roman" panose="02020603050405020304" pitchFamily="18" charset="0"/>
                          <a:cs typeface="Times New Roman" panose="02020603050405020304" pitchFamily="18" charset="0"/>
                        </a:rPr>
                        <a:t>120</a:t>
                      </a:r>
                    </a:p>
                  </a:txBody>
                  <a:tcPr/>
                </a:tc>
                <a:extLst>
                  <a:ext uri="{0D108BD9-81ED-4DB2-BD59-A6C34878D82A}">
                    <a16:rowId xmlns:a16="http://schemas.microsoft.com/office/drawing/2014/main" val="2357622219"/>
                  </a:ext>
                </a:extLst>
              </a:tr>
              <a:tr h="340388">
                <a:tc>
                  <a:txBody>
                    <a:bodyPr/>
                    <a:lstStyle/>
                    <a:p>
                      <a:r>
                        <a:rPr lang="en-US" dirty="0">
                          <a:latin typeface="Times New Roman" panose="02020603050405020304" pitchFamily="18" charset="0"/>
                          <a:cs typeface="Times New Roman" panose="02020603050405020304" pitchFamily="18" charset="0"/>
                        </a:rPr>
                        <a:t>Pure EdDSA</a:t>
                      </a:r>
                      <a:endParaRPr lang="ru-RU" dirty="0">
                        <a:latin typeface="Times New Roman" panose="02020603050405020304" pitchFamily="18" charset="0"/>
                        <a:cs typeface="Times New Roman" panose="02020603050405020304" pitchFamily="18" charset="0"/>
                      </a:endParaRPr>
                    </a:p>
                  </a:txBody>
                  <a:tcPr/>
                </a:tc>
                <a:tc>
                  <a:txBody>
                    <a:bodyPr/>
                    <a:lstStyle/>
                    <a:p>
                      <a:r>
                        <a:rPr lang="ru-RU" dirty="0">
                          <a:latin typeface="Times New Roman" panose="02020603050405020304" pitchFamily="18" charset="0"/>
                          <a:cs typeface="Times New Roman" panose="02020603050405020304" pitchFamily="18" charset="0"/>
                        </a:rPr>
                        <a:t>120</a:t>
                      </a:r>
                    </a:p>
                  </a:txBody>
                  <a:tcPr/>
                </a:tc>
                <a:extLst>
                  <a:ext uri="{0D108BD9-81ED-4DB2-BD59-A6C34878D82A}">
                    <a16:rowId xmlns:a16="http://schemas.microsoft.com/office/drawing/2014/main" val="3136829813"/>
                  </a:ext>
                </a:extLst>
              </a:tr>
              <a:tr h="38941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1600" dirty="0">
                          <a:latin typeface="Times New Roman" panose="02020603050405020304" pitchFamily="18" charset="0"/>
                          <a:ea typeface="Calibri" panose="020F0502020204030204" pitchFamily="34" charset="0"/>
                          <a:cs typeface="Times New Roman" panose="02020603050405020304" pitchFamily="18" charset="0"/>
                        </a:rPr>
                        <a:t>PKCS#1</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ru-RU" sz="1600" dirty="0">
                          <a:latin typeface="Times New Roman" panose="02020603050405020304" pitchFamily="18" charset="0"/>
                          <a:ea typeface="Calibri" panose="020F0502020204030204" pitchFamily="34" charset="0"/>
                          <a:cs typeface="Times New Roman" panose="02020603050405020304" pitchFamily="18" charset="0"/>
                        </a:rPr>
                        <a:t>v1.5</a:t>
                      </a:r>
                    </a:p>
                  </a:txBody>
                  <a:tcPr/>
                </a:tc>
                <a:tc>
                  <a:txBody>
                    <a:bodyPr/>
                    <a:lstStyle/>
                    <a:p>
                      <a:r>
                        <a:rPr lang="ru-RU" dirty="0">
                          <a:latin typeface="Times New Roman" panose="02020603050405020304" pitchFamily="18" charset="0"/>
                          <a:cs typeface="Times New Roman" panose="02020603050405020304" pitchFamily="18" charset="0"/>
                        </a:rPr>
                        <a:t>1678</a:t>
                      </a:r>
                    </a:p>
                  </a:txBody>
                  <a:tcPr/>
                </a:tc>
                <a:extLst>
                  <a:ext uri="{0D108BD9-81ED-4DB2-BD59-A6C34878D82A}">
                    <a16:rowId xmlns:a16="http://schemas.microsoft.com/office/drawing/2014/main" val="3606118959"/>
                  </a:ext>
                </a:extLst>
              </a:tr>
              <a:tr h="55954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1600" dirty="0">
                          <a:latin typeface="Times New Roman" panose="02020603050405020304" pitchFamily="18" charset="0"/>
                          <a:ea typeface="Calibri" panose="020F0502020204030204" pitchFamily="34" charset="0"/>
                          <a:cs typeface="Times New Roman" panose="02020603050405020304" pitchFamily="18" charset="0"/>
                        </a:rPr>
                        <a:t>PKCS#1</a:t>
                      </a:r>
                      <a:r>
                        <a:rPr lang="en-US" sz="1600" dirty="0">
                          <a:latin typeface="Times New Roman" panose="02020603050405020304" pitchFamily="18" charset="0"/>
                          <a:ea typeface="Calibri" panose="020F0502020204030204" pitchFamily="34" charset="0"/>
                          <a:cs typeface="Times New Roman" panose="02020603050405020304" pitchFamily="18" charset="0"/>
                        </a:rPr>
                        <a:t> PSS</a:t>
                      </a:r>
                      <a:endParaRPr lang="ru-RU" sz="16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ru-RU" dirty="0">
                          <a:latin typeface="Times New Roman" panose="02020603050405020304" pitchFamily="18" charset="0"/>
                          <a:cs typeface="Times New Roman" panose="02020603050405020304" pitchFamily="18" charset="0"/>
                        </a:rPr>
                        <a:t>1674</a:t>
                      </a:r>
                    </a:p>
                  </a:txBody>
                  <a:tcPr/>
                </a:tc>
                <a:extLst>
                  <a:ext uri="{0D108BD9-81ED-4DB2-BD59-A6C34878D82A}">
                    <a16:rowId xmlns:a16="http://schemas.microsoft.com/office/drawing/2014/main" val="1242879469"/>
                  </a:ext>
                </a:extLst>
              </a:tr>
            </a:tbl>
          </a:graphicData>
        </a:graphic>
      </p:graphicFrame>
      <p:sp>
        <p:nvSpPr>
          <p:cNvPr id="7" name="TextBox 6">
            <a:extLst>
              <a:ext uri="{FF2B5EF4-FFF2-40B4-BE49-F238E27FC236}">
                <a16:creationId xmlns:a16="http://schemas.microsoft.com/office/drawing/2014/main" id="{8F3B247B-8338-45DB-B5BE-C6A8D04758F0}"/>
              </a:ext>
            </a:extLst>
          </p:cNvPr>
          <p:cNvSpPr txBox="1"/>
          <p:nvPr/>
        </p:nvSpPr>
        <p:spPr>
          <a:xfrm>
            <a:off x="3263712" y="4138148"/>
            <a:ext cx="2872067" cy="646331"/>
          </a:xfrm>
          <a:prstGeom prst="rect">
            <a:avLst/>
          </a:prstGeom>
          <a:noFill/>
        </p:spPr>
        <p:txBody>
          <a:bodyPr wrap="square" rtlCol="0">
            <a:spAutoFit/>
          </a:bodyPr>
          <a:lstStyle/>
          <a:p>
            <a:pPr algn="ctr"/>
            <a:r>
              <a:rPr lang="ru-RU" dirty="0">
                <a:latin typeface="Times New Roman" panose="02020603050405020304" pitchFamily="18" charset="0"/>
                <a:cs typeface="Times New Roman" panose="02020603050405020304" pitchFamily="18" charset="0"/>
              </a:rPr>
              <a:t>Размеры закрытых</a:t>
            </a:r>
          </a:p>
          <a:p>
            <a:pPr algn="ctr"/>
            <a:r>
              <a:rPr lang="ru-RU" dirty="0">
                <a:latin typeface="Times New Roman" panose="02020603050405020304" pitchFamily="18" charset="0"/>
                <a:cs typeface="Times New Roman" panose="02020603050405020304" pitchFamily="18" charset="0"/>
              </a:rPr>
              <a:t> ключей</a:t>
            </a:r>
          </a:p>
        </p:txBody>
      </p:sp>
      <p:graphicFrame>
        <p:nvGraphicFramePr>
          <p:cNvPr id="8" name="Таблица 7">
            <a:extLst>
              <a:ext uri="{FF2B5EF4-FFF2-40B4-BE49-F238E27FC236}">
                <a16:creationId xmlns:a16="http://schemas.microsoft.com/office/drawing/2014/main" id="{CDBE4997-3048-47C8-BBEF-E0E27041EB1A}"/>
              </a:ext>
            </a:extLst>
          </p:cNvPr>
          <p:cNvGraphicFramePr>
            <a:graphicFrameLocks noGrp="1"/>
          </p:cNvGraphicFramePr>
          <p:nvPr>
            <p:extLst>
              <p:ext uri="{D42A27DB-BD31-4B8C-83A1-F6EECF244321}">
                <p14:modId xmlns:p14="http://schemas.microsoft.com/office/powerpoint/2010/main" val="2713872298"/>
              </p:ext>
            </p:extLst>
          </p:nvPr>
        </p:nvGraphicFramePr>
        <p:xfrm>
          <a:off x="6277534" y="1070829"/>
          <a:ext cx="2409266" cy="3052080"/>
        </p:xfrm>
        <a:graphic>
          <a:graphicData uri="http://schemas.openxmlformats.org/drawingml/2006/table">
            <a:tbl>
              <a:tblPr firstRow="1" bandRow="1">
                <a:tableStyleId>{5C22544A-7EE6-4342-B048-85BDC9FD1C3A}</a:tableStyleId>
              </a:tblPr>
              <a:tblGrid>
                <a:gridCol w="1400734">
                  <a:extLst>
                    <a:ext uri="{9D8B030D-6E8A-4147-A177-3AD203B41FA5}">
                      <a16:colId xmlns:a16="http://schemas.microsoft.com/office/drawing/2014/main" val="1189021161"/>
                    </a:ext>
                  </a:extLst>
                </a:gridCol>
                <a:gridCol w="1008532">
                  <a:extLst>
                    <a:ext uri="{9D8B030D-6E8A-4147-A177-3AD203B41FA5}">
                      <a16:colId xmlns:a16="http://schemas.microsoft.com/office/drawing/2014/main" val="593689345"/>
                    </a:ext>
                  </a:extLst>
                </a:gridCol>
              </a:tblGrid>
              <a:tr h="340388">
                <a:tc>
                  <a:txBody>
                    <a:bodyPr/>
                    <a:lstStyle/>
                    <a:p>
                      <a:r>
                        <a:rPr lang="ru-RU" dirty="0">
                          <a:latin typeface="Times New Roman" panose="02020603050405020304" pitchFamily="18" charset="0"/>
                          <a:cs typeface="Times New Roman" panose="02020603050405020304" pitchFamily="18" charset="0"/>
                        </a:rPr>
                        <a:t>Алгоритм</a:t>
                      </a:r>
                    </a:p>
                  </a:txBody>
                  <a:tcPr/>
                </a:tc>
                <a:tc>
                  <a:txBody>
                    <a:bodyPr/>
                    <a:lstStyle/>
                    <a:p>
                      <a:r>
                        <a:rPr lang="ru-RU" dirty="0">
                          <a:latin typeface="Times New Roman" panose="02020603050405020304" pitchFamily="18" charset="0"/>
                          <a:cs typeface="Times New Roman" panose="02020603050405020304" pitchFamily="18" charset="0"/>
                        </a:rPr>
                        <a:t>Размер, байт</a:t>
                      </a:r>
                    </a:p>
                  </a:txBody>
                  <a:tcPr/>
                </a:tc>
                <a:extLst>
                  <a:ext uri="{0D108BD9-81ED-4DB2-BD59-A6C34878D82A}">
                    <a16:rowId xmlns:a16="http://schemas.microsoft.com/office/drawing/2014/main" val="2129277481"/>
                  </a:ext>
                </a:extLst>
              </a:tr>
              <a:tr h="340388">
                <a:tc>
                  <a:txBody>
                    <a:bodyPr/>
                    <a:lstStyle/>
                    <a:p>
                      <a:r>
                        <a:rPr lang="en-US" dirty="0">
                          <a:latin typeface="Times New Roman" panose="02020603050405020304" pitchFamily="18" charset="0"/>
                          <a:cs typeface="Times New Roman" panose="02020603050405020304" pitchFamily="18" charset="0"/>
                        </a:rPr>
                        <a:t>DSA</a:t>
                      </a:r>
                      <a:endParaRPr lang="ru-RU" dirty="0">
                        <a:latin typeface="Times New Roman" panose="02020603050405020304" pitchFamily="18" charset="0"/>
                        <a:cs typeface="Times New Roman" panose="02020603050405020304" pitchFamily="18" charset="0"/>
                      </a:endParaRPr>
                    </a:p>
                  </a:txBody>
                  <a:tcPr/>
                </a:tc>
                <a:tc>
                  <a:txBody>
                    <a:bodyPr/>
                    <a:lstStyle/>
                    <a:p>
                      <a:r>
                        <a:rPr lang="ru-RU" dirty="0">
                          <a:latin typeface="Times New Roman" panose="02020603050405020304" pitchFamily="18" charset="0"/>
                          <a:cs typeface="Times New Roman" panose="02020603050405020304" pitchFamily="18" charset="0"/>
                        </a:rPr>
                        <a:t>1189</a:t>
                      </a:r>
                    </a:p>
                  </a:txBody>
                  <a:tcPr/>
                </a:tc>
                <a:extLst>
                  <a:ext uri="{0D108BD9-81ED-4DB2-BD59-A6C34878D82A}">
                    <a16:rowId xmlns:a16="http://schemas.microsoft.com/office/drawing/2014/main" val="711054155"/>
                  </a:ext>
                </a:extLst>
              </a:tr>
              <a:tr h="340388">
                <a:tc>
                  <a:txBody>
                    <a:bodyPr/>
                    <a:lstStyle/>
                    <a:p>
                      <a:r>
                        <a:rPr lang="en-US" dirty="0">
                          <a:latin typeface="Times New Roman" panose="02020603050405020304" pitchFamily="18" charset="0"/>
                          <a:cs typeface="Times New Roman" panose="02020603050405020304" pitchFamily="18" charset="0"/>
                        </a:rPr>
                        <a:t>ECDSA</a:t>
                      </a:r>
                      <a:endParaRPr lang="ru-RU" dirty="0">
                        <a:latin typeface="Times New Roman" panose="02020603050405020304" pitchFamily="18" charset="0"/>
                        <a:cs typeface="Times New Roman" panose="02020603050405020304" pitchFamily="18" charset="0"/>
                      </a:endParaRPr>
                    </a:p>
                  </a:txBody>
                  <a:tcPr/>
                </a:tc>
                <a:tc>
                  <a:txBody>
                    <a:bodyPr/>
                    <a:lstStyle/>
                    <a:p>
                      <a:r>
                        <a:rPr lang="ru-RU" dirty="0">
                          <a:latin typeface="Times New Roman" panose="02020603050405020304" pitchFamily="18" charset="0"/>
                          <a:cs typeface="Times New Roman" panose="02020603050405020304" pitchFamily="18" charset="0"/>
                        </a:rPr>
                        <a:t>272</a:t>
                      </a:r>
                    </a:p>
                  </a:txBody>
                  <a:tcPr/>
                </a:tc>
                <a:extLst>
                  <a:ext uri="{0D108BD9-81ED-4DB2-BD59-A6C34878D82A}">
                    <a16:rowId xmlns:a16="http://schemas.microsoft.com/office/drawing/2014/main" val="1841833082"/>
                  </a:ext>
                </a:extLst>
              </a:tr>
              <a:tr h="340388">
                <a:tc>
                  <a:txBody>
                    <a:bodyPr/>
                    <a:lstStyle/>
                    <a:p>
                      <a:r>
                        <a:rPr lang="en-US" dirty="0">
                          <a:latin typeface="Times New Roman" panose="02020603050405020304" pitchFamily="18" charset="0"/>
                          <a:cs typeface="Times New Roman" panose="02020603050405020304" pitchFamily="18" charset="0"/>
                        </a:rPr>
                        <a:t>EdDSA</a:t>
                      </a:r>
                      <a:endParaRPr lang="ru-RU" dirty="0">
                        <a:latin typeface="Times New Roman" panose="02020603050405020304" pitchFamily="18" charset="0"/>
                        <a:cs typeface="Times New Roman" panose="02020603050405020304" pitchFamily="18" charset="0"/>
                      </a:endParaRPr>
                    </a:p>
                  </a:txBody>
                  <a:tcPr/>
                </a:tc>
                <a:tc>
                  <a:txBody>
                    <a:bodyPr/>
                    <a:lstStyle/>
                    <a:p>
                      <a:r>
                        <a:rPr lang="ru-RU" dirty="0">
                          <a:latin typeface="Times New Roman" panose="02020603050405020304" pitchFamily="18" charset="0"/>
                          <a:cs typeface="Times New Roman" panose="02020603050405020304" pitchFamily="18" charset="0"/>
                        </a:rPr>
                        <a:t>114</a:t>
                      </a:r>
                    </a:p>
                  </a:txBody>
                  <a:tcPr/>
                </a:tc>
                <a:extLst>
                  <a:ext uri="{0D108BD9-81ED-4DB2-BD59-A6C34878D82A}">
                    <a16:rowId xmlns:a16="http://schemas.microsoft.com/office/drawing/2014/main" val="2357622219"/>
                  </a:ext>
                </a:extLst>
              </a:tr>
              <a:tr h="340388">
                <a:tc>
                  <a:txBody>
                    <a:bodyPr/>
                    <a:lstStyle/>
                    <a:p>
                      <a:r>
                        <a:rPr lang="en-US" dirty="0">
                          <a:latin typeface="Times New Roman" panose="02020603050405020304" pitchFamily="18" charset="0"/>
                          <a:cs typeface="Times New Roman" panose="02020603050405020304" pitchFamily="18" charset="0"/>
                        </a:rPr>
                        <a:t>Pure EdDSA</a:t>
                      </a:r>
                      <a:endParaRPr lang="ru-RU" dirty="0">
                        <a:latin typeface="Times New Roman" panose="02020603050405020304" pitchFamily="18" charset="0"/>
                        <a:cs typeface="Times New Roman" panose="02020603050405020304" pitchFamily="18" charset="0"/>
                      </a:endParaRPr>
                    </a:p>
                  </a:txBody>
                  <a:tcPr/>
                </a:tc>
                <a:tc>
                  <a:txBody>
                    <a:bodyPr/>
                    <a:lstStyle/>
                    <a:p>
                      <a:r>
                        <a:rPr lang="ru-RU" dirty="0">
                          <a:latin typeface="Times New Roman" panose="02020603050405020304" pitchFamily="18" charset="0"/>
                          <a:cs typeface="Times New Roman" panose="02020603050405020304" pitchFamily="18" charset="0"/>
                        </a:rPr>
                        <a:t>114</a:t>
                      </a:r>
                    </a:p>
                  </a:txBody>
                  <a:tcPr/>
                </a:tc>
                <a:extLst>
                  <a:ext uri="{0D108BD9-81ED-4DB2-BD59-A6C34878D82A}">
                    <a16:rowId xmlns:a16="http://schemas.microsoft.com/office/drawing/2014/main" val="3136829813"/>
                  </a:ext>
                </a:extLst>
              </a:tr>
              <a:tr h="38941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1600" dirty="0">
                          <a:latin typeface="Times New Roman" panose="02020603050405020304" pitchFamily="18" charset="0"/>
                          <a:ea typeface="Calibri" panose="020F0502020204030204" pitchFamily="34" charset="0"/>
                          <a:cs typeface="Times New Roman" panose="02020603050405020304" pitchFamily="18" charset="0"/>
                        </a:rPr>
                        <a:t>PKCS#1</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ru-RU" sz="1600" dirty="0">
                          <a:latin typeface="Times New Roman" panose="02020603050405020304" pitchFamily="18" charset="0"/>
                          <a:ea typeface="Calibri" panose="020F0502020204030204" pitchFamily="34" charset="0"/>
                          <a:cs typeface="Times New Roman" panose="02020603050405020304" pitchFamily="18" charset="0"/>
                        </a:rPr>
                        <a:t>v1.5</a:t>
                      </a:r>
                    </a:p>
                  </a:txBody>
                  <a:tcPr/>
                </a:tc>
                <a:tc>
                  <a:txBody>
                    <a:bodyPr/>
                    <a:lstStyle/>
                    <a:p>
                      <a:r>
                        <a:rPr lang="ru-RU" dirty="0">
                          <a:latin typeface="Times New Roman" panose="02020603050405020304" pitchFamily="18" charset="0"/>
                          <a:cs typeface="Times New Roman" panose="02020603050405020304" pitchFamily="18" charset="0"/>
                        </a:rPr>
                        <a:t>450</a:t>
                      </a:r>
                    </a:p>
                  </a:txBody>
                  <a:tcPr/>
                </a:tc>
                <a:extLst>
                  <a:ext uri="{0D108BD9-81ED-4DB2-BD59-A6C34878D82A}">
                    <a16:rowId xmlns:a16="http://schemas.microsoft.com/office/drawing/2014/main" val="3606118959"/>
                  </a:ext>
                </a:extLst>
              </a:tr>
              <a:tr h="55954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1600" dirty="0">
                          <a:latin typeface="Times New Roman" panose="02020603050405020304" pitchFamily="18" charset="0"/>
                          <a:ea typeface="Calibri" panose="020F0502020204030204" pitchFamily="34" charset="0"/>
                          <a:cs typeface="Times New Roman" panose="02020603050405020304" pitchFamily="18" charset="0"/>
                        </a:rPr>
                        <a:t>PKCS#1</a:t>
                      </a:r>
                      <a:r>
                        <a:rPr lang="en-US" sz="1600" dirty="0">
                          <a:latin typeface="Times New Roman" panose="02020603050405020304" pitchFamily="18" charset="0"/>
                          <a:ea typeface="Calibri" panose="020F0502020204030204" pitchFamily="34" charset="0"/>
                          <a:cs typeface="Times New Roman" panose="02020603050405020304" pitchFamily="18" charset="0"/>
                        </a:rPr>
                        <a:t> PSS</a:t>
                      </a:r>
                      <a:endParaRPr lang="ru-RU" sz="16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r>
                        <a:rPr lang="ru-RU" dirty="0">
                          <a:latin typeface="Times New Roman" panose="02020603050405020304" pitchFamily="18" charset="0"/>
                          <a:cs typeface="Times New Roman" panose="02020603050405020304" pitchFamily="18" charset="0"/>
                        </a:rPr>
                        <a:t>450</a:t>
                      </a:r>
                    </a:p>
                  </a:txBody>
                  <a:tcPr/>
                </a:tc>
                <a:extLst>
                  <a:ext uri="{0D108BD9-81ED-4DB2-BD59-A6C34878D82A}">
                    <a16:rowId xmlns:a16="http://schemas.microsoft.com/office/drawing/2014/main" val="1242879469"/>
                  </a:ext>
                </a:extLst>
              </a:tr>
            </a:tbl>
          </a:graphicData>
        </a:graphic>
      </p:graphicFrame>
      <p:sp>
        <p:nvSpPr>
          <p:cNvPr id="9" name="TextBox 8">
            <a:extLst>
              <a:ext uri="{FF2B5EF4-FFF2-40B4-BE49-F238E27FC236}">
                <a16:creationId xmlns:a16="http://schemas.microsoft.com/office/drawing/2014/main" id="{D4088373-6C0E-4929-8BD6-D92D89A66121}"/>
              </a:ext>
            </a:extLst>
          </p:cNvPr>
          <p:cNvSpPr txBox="1"/>
          <p:nvPr/>
        </p:nvSpPr>
        <p:spPr>
          <a:xfrm>
            <a:off x="6135779" y="4170887"/>
            <a:ext cx="2872067" cy="646331"/>
          </a:xfrm>
          <a:prstGeom prst="rect">
            <a:avLst/>
          </a:prstGeom>
          <a:noFill/>
        </p:spPr>
        <p:txBody>
          <a:bodyPr wrap="square" rtlCol="0">
            <a:spAutoFit/>
          </a:bodyPr>
          <a:lstStyle/>
          <a:p>
            <a:pPr algn="ctr"/>
            <a:r>
              <a:rPr lang="ru-RU" dirty="0">
                <a:latin typeface="Times New Roman" panose="02020603050405020304" pitchFamily="18" charset="0"/>
                <a:cs typeface="Times New Roman" panose="02020603050405020304" pitchFamily="18" charset="0"/>
              </a:rPr>
              <a:t>Размеры открытых</a:t>
            </a:r>
          </a:p>
          <a:p>
            <a:pPr algn="ctr"/>
            <a:r>
              <a:rPr lang="ru-RU" dirty="0">
                <a:latin typeface="Times New Roman" panose="02020603050405020304" pitchFamily="18" charset="0"/>
                <a:cs typeface="Times New Roman" panose="02020603050405020304" pitchFamily="18" charset="0"/>
              </a:rPr>
              <a:t> ключей</a:t>
            </a:r>
          </a:p>
        </p:txBody>
      </p:sp>
      <p:sp>
        <p:nvSpPr>
          <p:cNvPr id="10" name="TextBox 9">
            <a:extLst>
              <a:ext uri="{FF2B5EF4-FFF2-40B4-BE49-F238E27FC236}">
                <a16:creationId xmlns:a16="http://schemas.microsoft.com/office/drawing/2014/main" id="{DD2F22B9-5628-491E-B03F-AFE3F5139950}"/>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
        <p:nvSpPr>
          <p:cNvPr id="11" name="TextBox 10">
            <a:extLst>
              <a:ext uri="{FF2B5EF4-FFF2-40B4-BE49-F238E27FC236}">
                <a16:creationId xmlns:a16="http://schemas.microsoft.com/office/drawing/2014/main" id="{B5C8276B-B10D-4E50-8D2F-A82B90B7D233}"/>
              </a:ext>
            </a:extLst>
          </p:cNvPr>
          <p:cNvSpPr txBox="1"/>
          <p:nvPr/>
        </p:nvSpPr>
        <p:spPr>
          <a:xfrm>
            <a:off x="166255" y="4649931"/>
            <a:ext cx="493568" cy="369332"/>
          </a:xfrm>
          <a:prstGeom prst="rect">
            <a:avLst/>
          </a:prstGeom>
          <a:noFill/>
        </p:spPr>
        <p:txBody>
          <a:bodyPr wrap="square" rtlCol="0">
            <a:spAutoFit/>
          </a:bodyPr>
          <a:lstStyle/>
          <a:p>
            <a:r>
              <a:rPr lang="ru-RU" dirty="0"/>
              <a:t>11</a:t>
            </a:r>
          </a:p>
        </p:txBody>
      </p:sp>
    </p:spTree>
    <p:extLst>
      <p:ext uri="{BB962C8B-B14F-4D97-AF65-F5344CB8AC3E}">
        <p14:creationId xmlns:p14="http://schemas.microsoft.com/office/powerpoint/2010/main" val="225579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87878"/>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Аналоги</a:t>
            </a:r>
          </a:p>
        </p:txBody>
      </p:sp>
      <p:sp>
        <p:nvSpPr>
          <p:cNvPr id="8" name="TextBox 7">
            <a:extLst>
              <a:ext uri="{FF2B5EF4-FFF2-40B4-BE49-F238E27FC236}">
                <a16:creationId xmlns:a16="http://schemas.microsoft.com/office/drawing/2014/main" id="{8BDD157B-3511-DC1C-14AC-4B1DB6A3ABB3}"/>
              </a:ext>
            </a:extLst>
          </p:cNvPr>
          <p:cNvSpPr txBox="1"/>
          <p:nvPr/>
        </p:nvSpPr>
        <p:spPr>
          <a:xfrm>
            <a:off x="166255" y="4649931"/>
            <a:ext cx="493568" cy="369332"/>
          </a:xfrm>
          <a:prstGeom prst="rect">
            <a:avLst/>
          </a:prstGeom>
          <a:noFill/>
        </p:spPr>
        <p:txBody>
          <a:bodyPr wrap="square" rtlCol="0">
            <a:spAutoFit/>
          </a:bodyPr>
          <a:lstStyle/>
          <a:p>
            <a:r>
              <a:rPr lang="ru-RU" dirty="0"/>
              <a:t>12</a:t>
            </a:r>
          </a:p>
        </p:txBody>
      </p:sp>
      <p:graphicFrame>
        <p:nvGraphicFramePr>
          <p:cNvPr id="7" name="Таблица 6">
            <a:extLst>
              <a:ext uri="{FF2B5EF4-FFF2-40B4-BE49-F238E27FC236}">
                <a16:creationId xmlns:a16="http://schemas.microsoft.com/office/drawing/2014/main" id="{93512CD6-6932-4AAA-9DB6-61AE4ECEE97D}"/>
              </a:ext>
            </a:extLst>
          </p:cNvPr>
          <p:cNvGraphicFramePr>
            <a:graphicFrameLocks noGrp="1"/>
          </p:cNvGraphicFramePr>
          <p:nvPr>
            <p:extLst>
              <p:ext uri="{D42A27DB-BD31-4B8C-83A1-F6EECF244321}">
                <p14:modId xmlns:p14="http://schemas.microsoft.com/office/powerpoint/2010/main" val="2803132855"/>
              </p:ext>
            </p:extLst>
          </p:nvPr>
        </p:nvGraphicFramePr>
        <p:xfrm>
          <a:off x="502355" y="1191602"/>
          <a:ext cx="8139290" cy="3253813"/>
        </p:xfrm>
        <a:graphic>
          <a:graphicData uri="http://schemas.openxmlformats.org/drawingml/2006/table">
            <a:tbl>
              <a:tblPr firstRow="1" bandRow="1">
                <a:tableStyleId>{5C22544A-7EE6-4342-B048-85BDC9FD1C3A}</a:tableStyleId>
              </a:tblPr>
              <a:tblGrid>
                <a:gridCol w="1806708">
                  <a:extLst>
                    <a:ext uri="{9D8B030D-6E8A-4147-A177-3AD203B41FA5}">
                      <a16:colId xmlns:a16="http://schemas.microsoft.com/office/drawing/2014/main" val="461117132"/>
                    </a:ext>
                  </a:extLst>
                </a:gridCol>
                <a:gridCol w="2110187">
                  <a:extLst>
                    <a:ext uri="{9D8B030D-6E8A-4147-A177-3AD203B41FA5}">
                      <a16:colId xmlns:a16="http://schemas.microsoft.com/office/drawing/2014/main" val="4223328286"/>
                    </a:ext>
                  </a:extLst>
                </a:gridCol>
                <a:gridCol w="1102677">
                  <a:extLst>
                    <a:ext uri="{9D8B030D-6E8A-4147-A177-3AD203B41FA5}">
                      <a16:colId xmlns:a16="http://schemas.microsoft.com/office/drawing/2014/main" val="630645189"/>
                    </a:ext>
                  </a:extLst>
                </a:gridCol>
                <a:gridCol w="1526242">
                  <a:extLst>
                    <a:ext uri="{9D8B030D-6E8A-4147-A177-3AD203B41FA5}">
                      <a16:colId xmlns:a16="http://schemas.microsoft.com/office/drawing/2014/main" val="2602017238"/>
                    </a:ext>
                  </a:extLst>
                </a:gridCol>
                <a:gridCol w="1593476">
                  <a:extLst>
                    <a:ext uri="{9D8B030D-6E8A-4147-A177-3AD203B41FA5}">
                      <a16:colId xmlns:a16="http://schemas.microsoft.com/office/drawing/2014/main" val="877814371"/>
                    </a:ext>
                  </a:extLst>
                </a:gridCol>
              </a:tblGrid>
              <a:tr h="670079">
                <a:tc>
                  <a:txBody>
                    <a:bodyPr/>
                    <a:lstStyle/>
                    <a:p>
                      <a:pPr algn="ctr"/>
                      <a:endParaRPr lang="ru-RU" sz="1400" dirty="0">
                        <a:latin typeface="Times New Roman" panose="02020603050405020304" pitchFamily="18" charset="0"/>
                        <a:cs typeface="Times New Roman" panose="02020603050405020304" pitchFamily="18" charset="0"/>
                      </a:endParaRPr>
                    </a:p>
                  </a:txBody>
                  <a:tcPr/>
                </a:tc>
                <a:tc>
                  <a:txBody>
                    <a:bodyPr/>
                    <a:lstStyle/>
                    <a:p>
                      <a:pPr algn="ctr"/>
                      <a:r>
                        <a:rPr lang="ru-RU" sz="1400" dirty="0">
                          <a:latin typeface="Times New Roman" panose="02020603050405020304" pitchFamily="18" charset="0"/>
                          <a:cs typeface="Times New Roman" panose="02020603050405020304" pitchFamily="18" charset="0"/>
                        </a:rPr>
                        <a:t>Разработанная методика</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Cryptoy</a:t>
                      </a:r>
                      <a:endParaRPr lang="ru-RU"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400" dirty="0">
                          <a:latin typeface="Times New Roman" panose="02020603050405020304" pitchFamily="18" charset="0"/>
                          <a:cs typeface="Times New Roman" panose="02020603050405020304" pitchFamily="18" charset="0"/>
                        </a:rPr>
                        <a:t>Методика Жданова</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Cryptool</a:t>
                      </a:r>
                      <a:endParaRPr lang="ru-RU" sz="1400" dirty="0">
                        <a:latin typeface="Times New Roman" panose="02020603050405020304" pitchFamily="18" charset="0"/>
                        <a:cs typeface="Times New Roman" panose="02020603050405020304" pitchFamily="18" charset="0"/>
                      </a:endParaRPr>
                    </a:p>
                    <a:p>
                      <a:pPr algn="ctr"/>
                      <a:endParaRPr lang="ru-RU"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38221512"/>
                  </a:ext>
                </a:extLst>
              </a:tr>
              <a:tr h="498279">
                <a:tc>
                  <a:txBody>
                    <a:bodyPr/>
                    <a:lstStyle/>
                    <a:p>
                      <a:pPr algn="ctr"/>
                      <a:r>
                        <a:rPr lang="ru-RU" sz="1100" dirty="0">
                          <a:latin typeface="Times New Roman" panose="02020603050405020304" pitchFamily="18" charset="0"/>
                          <a:cs typeface="Times New Roman" panose="02020603050405020304" pitchFamily="18" charset="0"/>
                        </a:rPr>
                        <a:t>Несколько алгоритмов подписи</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430103209"/>
                  </a:ext>
                </a:extLst>
              </a:tr>
              <a:tr h="457200">
                <a:tc>
                  <a:txBody>
                    <a:bodyPr/>
                    <a:lstStyle/>
                    <a:p>
                      <a:pPr algn="ctr"/>
                      <a:r>
                        <a:rPr lang="ru-RU" sz="1100" dirty="0">
                          <a:latin typeface="Times New Roman" panose="02020603050405020304" pitchFamily="18" charset="0"/>
                          <a:cs typeface="Times New Roman" panose="02020603050405020304" pitchFamily="18" charset="0"/>
                        </a:rPr>
                        <a:t>Ассиметричные алгоритмы шифрования </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088886835"/>
                  </a:ext>
                </a:extLst>
              </a:tr>
              <a:tr h="473394">
                <a:tc>
                  <a:txBody>
                    <a:bodyPr/>
                    <a:lstStyle/>
                    <a:p>
                      <a:pPr algn="ctr"/>
                      <a:r>
                        <a:rPr lang="ru-RU" sz="1100" dirty="0">
                          <a:latin typeface="Times New Roman" panose="02020603050405020304" pitchFamily="18" charset="0"/>
                          <a:cs typeface="Times New Roman" panose="02020603050405020304" pitchFamily="18" charset="0"/>
                        </a:rPr>
                        <a:t>Оптимально подобранные настройки алгоритмов</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434407747"/>
                  </a:ext>
                </a:extLst>
              </a:tr>
              <a:tr h="433731">
                <a:tc>
                  <a:txBody>
                    <a:bodyPr/>
                    <a:lstStyle/>
                    <a:p>
                      <a:pPr algn="ctr"/>
                      <a:r>
                        <a:rPr lang="ru-RU" sz="1100" dirty="0">
                          <a:latin typeface="Times New Roman" panose="02020603050405020304" pitchFamily="18" charset="0"/>
                          <a:cs typeface="Times New Roman" panose="02020603050405020304" pitchFamily="18" charset="0"/>
                        </a:rPr>
                        <a:t>Подпись,</a:t>
                      </a:r>
                    </a:p>
                    <a:p>
                      <a:pPr algn="ctr"/>
                      <a:r>
                        <a:rPr lang="ru-RU" sz="1100" dirty="0">
                          <a:latin typeface="Times New Roman" panose="02020603050405020304" pitchFamily="18" charset="0"/>
                          <a:cs typeface="Times New Roman" panose="02020603050405020304" pitchFamily="18" charset="0"/>
                        </a:rPr>
                        <a:t>проверка подписи</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tc>
                <a:tc>
                  <a:txBody>
                    <a:bodyPr/>
                    <a:lstStyle/>
                    <a:p>
                      <a:pPr algn="ctr"/>
                      <a:r>
                        <a:rPr lang="ru-RU" sz="1400" dirty="0">
                          <a:latin typeface="Times New Roman" panose="02020603050405020304" pitchFamily="18" charset="0"/>
                          <a:cs typeface="Times New Roman" panose="02020603050405020304" pitchFamily="18" charset="0"/>
                        </a:rPr>
                        <a:t>+ </a:t>
                      </a:r>
                    </a:p>
                  </a:txBody>
                  <a:tcPr/>
                </a:tc>
                <a:extLst>
                  <a:ext uri="{0D108BD9-81ED-4DB2-BD59-A6C34878D82A}">
                    <a16:rowId xmlns:a16="http://schemas.microsoft.com/office/drawing/2014/main" val="74016550"/>
                  </a:ext>
                </a:extLst>
              </a:tr>
              <a:tr h="721130">
                <a:tc>
                  <a:txBody>
                    <a:bodyPr/>
                    <a:lstStyle/>
                    <a:p>
                      <a:pPr algn="ctr"/>
                      <a:r>
                        <a:rPr lang="ru-RU" sz="1100" dirty="0">
                          <a:latin typeface="Times New Roman" panose="02020603050405020304" pitchFamily="18" charset="0"/>
                          <a:cs typeface="Times New Roman" panose="02020603050405020304" pitchFamily="18" charset="0"/>
                        </a:rPr>
                        <a:t>Возможность  использования кода алгоритма вне программы</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955665998"/>
                  </a:ext>
                </a:extLst>
              </a:tr>
            </a:tbl>
          </a:graphicData>
        </a:graphic>
      </p:graphicFrame>
      <p:sp>
        <p:nvSpPr>
          <p:cNvPr id="9" name="TextBox 8">
            <a:extLst>
              <a:ext uri="{FF2B5EF4-FFF2-40B4-BE49-F238E27FC236}">
                <a16:creationId xmlns:a16="http://schemas.microsoft.com/office/drawing/2014/main" id="{FB76356B-24FE-4C52-84CA-8FFECE03940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705105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Итог</a:t>
            </a:r>
          </a:p>
        </p:txBody>
      </p:sp>
      <p:sp>
        <p:nvSpPr>
          <p:cNvPr id="3" name="TextBox 2">
            <a:extLst>
              <a:ext uri="{FF2B5EF4-FFF2-40B4-BE49-F238E27FC236}">
                <a16:creationId xmlns:a16="http://schemas.microsoft.com/office/drawing/2014/main" id="{AB8C2220-383F-F2A2-B1E6-556BAD60FA08}"/>
              </a:ext>
            </a:extLst>
          </p:cNvPr>
          <p:cNvSpPr txBox="1"/>
          <p:nvPr/>
        </p:nvSpPr>
        <p:spPr>
          <a:xfrm>
            <a:off x="457201" y="1055594"/>
            <a:ext cx="8128746" cy="3416320"/>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В результате выполнения этой работы была разработана методика, которая позволяет:</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Подписывать сообщения</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Проверять подписи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Создавать ключи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Использовать заранее созданные ключи для подписи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Рекомендовать алгоритмы в зависимости от сценария использования</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Проводить тесты производительности алгоритмов электронной подписи</a:t>
            </a:r>
          </a:p>
          <a:p>
            <a:r>
              <a:rPr lang="ru-RU" dirty="0">
                <a:latin typeface="Times New Roman" panose="02020603050405020304" pitchFamily="18" charset="0"/>
                <a:cs typeface="Times New Roman" panose="02020603050405020304" pitchFamily="18" charset="0"/>
              </a:rPr>
              <a:t> и отличается от аналогов тем,  что:</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Поддерживает большее количество алгоритмов подписи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Поддерживает несколько уровней защиты от коллизий хэшей </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Позволяет оценивать время работы алгоритма на конкретном устройстве</a:t>
            </a:r>
          </a:p>
        </p:txBody>
      </p:sp>
      <p:sp>
        <p:nvSpPr>
          <p:cNvPr id="5" name="TextBox 4">
            <a:extLst>
              <a:ext uri="{FF2B5EF4-FFF2-40B4-BE49-F238E27FC236}">
                <a16:creationId xmlns:a16="http://schemas.microsoft.com/office/drawing/2014/main" id="{4D3734AB-E9DA-ADC8-6525-125287C5E36F}"/>
              </a:ext>
            </a:extLst>
          </p:cNvPr>
          <p:cNvSpPr txBox="1"/>
          <p:nvPr/>
        </p:nvSpPr>
        <p:spPr>
          <a:xfrm>
            <a:off x="166255" y="4649931"/>
            <a:ext cx="493568" cy="369332"/>
          </a:xfrm>
          <a:prstGeom prst="rect">
            <a:avLst/>
          </a:prstGeom>
          <a:noFill/>
        </p:spPr>
        <p:txBody>
          <a:bodyPr wrap="square" rtlCol="0">
            <a:spAutoFit/>
          </a:bodyPr>
          <a:lstStyle/>
          <a:p>
            <a:r>
              <a:rPr lang="ru-RU" dirty="0"/>
              <a:t>13</a:t>
            </a:r>
          </a:p>
        </p:txBody>
      </p:sp>
      <p:sp>
        <p:nvSpPr>
          <p:cNvPr id="7" name="TextBox 6">
            <a:extLst>
              <a:ext uri="{FF2B5EF4-FFF2-40B4-BE49-F238E27FC236}">
                <a16:creationId xmlns:a16="http://schemas.microsoft.com/office/drawing/2014/main" id="{E8D067F7-28F4-4730-A569-9575865BD89C}"/>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2252901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Выводы</a:t>
            </a:r>
          </a:p>
        </p:txBody>
      </p:sp>
      <p:sp>
        <p:nvSpPr>
          <p:cNvPr id="4" name="TextBox 3">
            <a:extLst>
              <a:ext uri="{FF2B5EF4-FFF2-40B4-BE49-F238E27FC236}">
                <a16:creationId xmlns:a16="http://schemas.microsoft.com/office/drawing/2014/main" id="{9BFD9B37-4E48-67BD-2D45-21642D54C4E5}"/>
              </a:ext>
            </a:extLst>
          </p:cNvPr>
          <p:cNvSpPr txBox="1"/>
          <p:nvPr/>
        </p:nvSpPr>
        <p:spPr>
          <a:xfrm>
            <a:off x="359251" y="972001"/>
            <a:ext cx="7762773" cy="4462760"/>
          </a:xfrm>
          <a:prstGeom prst="rect">
            <a:avLst/>
          </a:prstGeom>
          <a:noFill/>
        </p:spPr>
        <p:txBody>
          <a:bodyPr wrap="square" rtlCol="0">
            <a:spAutoFit/>
          </a:bodyPr>
          <a:lstStyle/>
          <a:p>
            <a:r>
              <a:rPr lang="ru-RU" dirty="0">
                <a:effectLst/>
                <a:latin typeface="Times New Roman" panose="02020603050405020304" pitchFamily="18" charset="0"/>
                <a:ea typeface="Calibri" panose="020F0502020204030204" pitchFamily="34" charset="0"/>
                <a:cs typeface="Times New Roman" panose="02020603050405020304" pitchFamily="18" charset="0"/>
              </a:rPr>
              <a:t>Была достигнута следующая цель: п</a:t>
            </a:r>
            <a:r>
              <a:rPr lang="ru-RU" dirty="0">
                <a:latin typeface="Times New Roman" panose="02020603050405020304" pitchFamily="18" charset="0"/>
                <a:ea typeface="Calibri" panose="020F0502020204030204" pitchFamily="34" charset="0"/>
                <a:cs typeface="Times New Roman" panose="02020603050405020304" pitchFamily="18" charset="0"/>
              </a:rPr>
              <a:t>овышена эффективность применения алгоритмов цифровой подписи путём рекомендации подходящего вида ЦП в зависимости от условий применения.</a:t>
            </a:r>
          </a:p>
          <a:p>
            <a:endParaRPr lang="ru-RU" dirty="0">
              <a:latin typeface="Times New Roman" panose="02020603050405020304" pitchFamily="18" charset="0"/>
              <a:ea typeface="Calibri" panose="020F0502020204030204" pitchFamily="34" charset="0"/>
              <a:cs typeface="Times New Roman" panose="02020603050405020304" pitchFamily="18" charset="0"/>
            </a:endParaRPr>
          </a:p>
          <a:p>
            <a:r>
              <a:rPr lang="ru-RU" dirty="0">
                <a:latin typeface="Times New Roman" panose="02020603050405020304" pitchFamily="18" charset="0"/>
                <a:ea typeface="Calibri" panose="020F0502020204030204" pitchFamily="34" charset="0"/>
                <a:cs typeface="Times New Roman" panose="02020603050405020304" pitchFamily="18" charset="0"/>
              </a:rPr>
              <a:t>Были выполнены следующие задачи:</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Проанализированы и разделены на виды актуальные алгоритмы цифровой подписи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Разработаны критерии к методике оценки цифровых подписей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Создана методика оценки эффективности цифровых подписей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Разработана программная реализация методики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Разработаны рекомендации к практическому применению методики</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ru-RU" sz="1600" dirty="0">
              <a:latin typeface="Times New Roman" panose="02020603050405020304" pitchFamily="18" charset="0"/>
            </a:endParaRPr>
          </a:p>
          <a:p>
            <a:endParaRPr lang="ru-RU" sz="1600" dirty="0"/>
          </a:p>
        </p:txBody>
      </p:sp>
      <p:sp>
        <p:nvSpPr>
          <p:cNvPr id="6" name="TextBox 5">
            <a:extLst>
              <a:ext uri="{FF2B5EF4-FFF2-40B4-BE49-F238E27FC236}">
                <a16:creationId xmlns:a16="http://schemas.microsoft.com/office/drawing/2014/main" id="{C35A0AD7-1A44-79E9-AFF2-FCFF6434661A}"/>
              </a:ext>
            </a:extLst>
          </p:cNvPr>
          <p:cNvSpPr txBox="1"/>
          <p:nvPr/>
        </p:nvSpPr>
        <p:spPr>
          <a:xfrm>
            <a:off x="166255" y="4649931"/>
            <a:ext cx="493568" cy="369332"/>
          </a:xfrm>
          <a:prstGeom prst="rect">
            <a:avLst/>
          </a:prstGeom>
          <a:noFill/>
        </p:spPr>
        <p:txBody>
          <a:bodyPr wrap="square" rtlCol="0">
            <a:spAutoFit/>
          </a:bodyPr>
          <a:lstStyle/>
          <a:p>
            <a:r>
              <a:rPr lang="ru-RU" dirty="0"/>
              <a:t>14</a:t>
            </a:r>
          </a:p>
        </p:txBody>
      </p:sp>
      <p:sp>
        <p:nvSpPr>
          <p:cNvPr id="7" name="TextBox 6">
            <a:extLst>
              <a:ext uri="{FF2B5EF4-FFF2-40B4-BE49-F238E27FC236}">
                <a16:creationId xmlns:a16="http://schemas.microsoft.com/office/drawing/2014/main" id="{C93F4EFB-2413-42BD-9D7B-4432AF679649}"/>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934403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01813"/>
            <a:ext cx="8229600" cy="620712"/>
          </a:xfrm>
        </p:spPr>
        <p:txBody>
          <a:bodyPr>
            <a:noAutofit/>
          </a:bodyPr>
          <a:lstStyle/>
          <a:p>
            <a:pPr algn="ctr"/>
            <a:r>
              <a:rPr lang="ru-RU" sz="4400" dirty="0"/>
              <a:t>Спасибо</a:t>
            </a:r>
            <a:br>
              <a:rPr lang="ru-RU" sz="4400" dirty="0"/>
            </a:br>
            <a:r>
              <a:rPr lang="ru-RU" sz="4400" dirty="0"/>
              <a:t>за внимание!</a:t>
            </a:r>
            <a:endParaRPr lang="en-US" sz="4400" dirty="0"/>
          </a:p>
        </p:txBody>
      </p:sp>
    </p:spTree>
    <p:extLst>
      <p:ext uri="{BB962C8B-B14F-4D97-AF65-F5344CB8AC3E}">
        <p14:creationId xmlns:p14="http://schemas.microsoft.com/office/powerpoint/2010/main" val="186494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Актуальность</a:t>
            </a:r>
          </a:p>
        </p:txBody>
      </p:sp>
      <p:sp>
        <p:nvSpPr>
          <p:cNvPr id="3" name="TextBox 2">
            <a:extLst>
              <a:ext uri="{FF2B5EF4-FFF2-40B4-BE49-F238E27FC236}">
                <a16:creationId xmlns:a16="http://schemas.microsoft.com/office/drawing/2014/main" id="{E9D3BA85-2D7F-8756-8A0D-2267DE2A3AA8}"/>
              </a:ext>
            </a:extLst>
          </p:cNvPr>
          <p:cNvSpPr txBox="1"/>
          <p:nvPr/>
        </p:nvSpPr>
        <p:spPr>
          <a:xfrm>
            <a:off x="166255" y="4649931"/>
            <a:ext cx="493568" cy="369332"/>
          </a:xfrm>
          <a:prstGeom prst="rect">
            <a:avLst/>
          </a:prstGeom>
          <a:noFill/>
        </p:spPr>
        <p:txBody>
          <a:bodyPr wrap="square" rtlCol="0">
            <a:spAutoFit/>
          </a:bodyPr>
          <a:lstStyle/>
          <a:p>
            <a:r>
              <a:rPr lang="ru-RU" dirty="0"/>
              <a:t>2</a:t>
            </a:r>
          </a:p>
        </p:txBody>
      </p:sp>
      <p:sp>
        <p:nvSpPr>
          <p:cNvPr id="7" name="TextBox 6">
            <a:extLst>
              <a:ext uri="{FF2B5EF4-FFF2-40B4-BE49-F238E27FC236}">
                <a16:creationId xmlns:a16="http://schemas.microsoft.com/office/drawing/2014/main" id="{5AA66961-2AA6-40E7-94EC-3231265F7AD0}"/>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12" name="Рисунок 11">
            <a:extLst>
              <a:ext uri="{FF2B5EF4-FFF2-40B4-BE49-F238E27FC236}">
                <a16:creationId xmlns:a16="http://schemas.microsoft.com/office/drawing/2014/main" id="{48503997-AB29-4D09-AE54-0589755868E1}"/>
              </a:ext>
            </a:extLst>
          </p:cNvPr>
          <p:cNvPicPr/>
          <p:nvPr/>
        </p:nvPicPr>
        <p:blipFill>
          <a:blip r:embed="rId3"/>
          <a:stretch>
            <a:fillRect/>
          </a:stretch>
        </p:blipFill>
        <p:spPr>
          <a:xfrm>
            <a:off x="1075923" y="1015482"/>
            <a:ext cx="6992154" cy="3819115"/>
          </a:xfrm>
          <a:prstGeom prst="rect">
            <a:avLst/>
          </a:prstGeom>
        </p:spPr>
      </p:pic>
    </p:spTree>
    <p:extLst>
      <p:ext uri="{BB962C8B-B14F-4D97-AF65-F5344CB8AC3E}">
        <p14:creationId xmlns:p14="http://schemas.microsoft.com/office/powerpoint/2010/main" val="3817047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Цель и задачи</a:t>
            </a:r>
          </a:p>
        </p:txBody>
      </p:sp>
      <p:sp>
        <p:nvSpPr>
          <p:cNvPr id="4" name="TextBox 3">
            <a:extLst>
              <a:ext uri="{FF2B5EF4-FFF2-40B4-BE49-F238E27FC236}">
                <a16:creationId xmlns:a16="http://schemas.microsoft.com/office/drawing/2014/main" id="{9BFD9B37-4E48-67BD-2D45-21642D54C4E5}"/>
              </a:ext>
            </a:extLst>
          </p:cNvPr>
          <p:cNvSpPr txBox="1"/>
          <p:nvPr/>
        </p:nvSpPr>
        <p:spPr>
          <a:xfrm>
            <a:off x="527339" y="963701"/>
            <a:ext cx="7762773" cy="3505062"/>
          </a:xfrm>
          <a:prstGeom prst="rect">
            <a:avLst/>
          </a:prstGeom>
          <a:noFill/>
        </p:spPr>
        <p:txBody>
          <a:bodyPr wrap="square" rtlCol="0">
            <a:spAutoFit/>
          </a:bodyPr>
          <a:lstStyle/>
          <a:p>
            <a:r>
              <a:rPr lang="ru-RU" b="1" dirty="0">
                <a:effectLst/>
                <a:latin typeface="Times New Roman" panose="02020603050405020304" pitchFamily="18" charset="0"/>
                <a:ea typeface="Calibri" panose="020F0502020204030204" pitchFamily="34" charset="0"/>
                <a:cs typeface="Times New Roman" panose="02020603050405020304" pitchFamily="18" charset="0"/>
              </a:rPr>
              <a:t>Цель</a:t>
            </a:r>
            <a:r>
              <a:rPr lang="ru-RU" dirty="0">
                <a:effectLst/>
                <a:latin typeface="Times New Roman" panose="02020603050405020304" pitchFamily="18" charset="0"/>
                <a:ea typeface="Calibri" panose="020F0502020204030204" pitchFamily="34" charset="0"/>
                <a:cs typeface="Times New Roman" panose="02020603050405020304" pitchFamily="18" charset="0"/>
              </a:rPr>
              <a:t>: п</a:t>
            </a:r>
            <a:r>
              <a:rPr lang="ru-RU" dirty="0">
                <a:latin typeface="Times New Roman" panose="02020603050405020304" pitchFamily="18" charset="0"/>
                <a:ea typeface="Calibri" panose="020F0502020204030204" pitchFamily="34" charset="0"/>
                <a:cs typeface="Times New Roman" panose="02020603050405020304" pitchFamily="18" charset="0"/>
              </a:rPr>
              <a:t>овышение эффективности применения алгоритмов цифровой подписи путём рекомендации подходящего вида ЦП в зависимости от условий применения.</a:t>
            </a:r>
          </a:p>
          <a:p>
            <a:endParaRPr lang="ru-RU" dirty="0">
              <a:latin typeface="Times New Roman" panose="02020603050405020304" pitchFamily="18" charset="0"/>
              <a:ea typeface="Calibri" panose="020F0502020204030204" pitchFamily="34" charset="0"/>
              <a:cs typeface="Times New Roman" panose="02020603050405020304" pitchFamily="18" charset="0"/>
            </a:endParaRPr>
          </a:p>
          <a:p>
            <a:r>
              <a:rPr lang="ru-RU" b="1" dirty="0">
                <a:latin typeface="Times New Roman" panose="02020603050405020304" pitchFamily="18" charset="0"/>
                <a:ea typeface="Calibri" panose="020F0502020204030204" pitchFamily="34" charset="0"/>
                <a:cs typeface="Times New Roman" panose="02020603050405020304" pitchFamily="18" charset="0"/>
              </a:rPr>
              <a:t>Задачи</a:t>
            </a:r>
            <a:r>
              <a:rPr lang="ru-RU" dirty="0">
                <a:latin typeface="Times New Roman" panose="02020603050405020304" pitchFamily="18" charset="0"/>
                <a:ea typeface="Calibri" panose="020F0502020204030204" pitchFamily="34" charset="0"/>
                <a:cs typeface="Times New Roman" panose="02020603050405020304" pitchFamily="18" charset="0"/>
              </a:rPr>
              <a:t>:</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Анализ и разделение на виды актуальных алгоритмов цифровой подписи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Разработка критериев к методике оценки цифровых подписей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Создание методики оценки эффективности цифровых подписей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Разработка программной реализации методики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Разработка рекомендаций к практическому применению методики</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35A0AD7-1A44-79E9-AFF2-FCFF6434661A}"/>
              </a:ext>
            </a:extLst>
          </p:cNvPr>
          <p:cNvSpPr txBox="1"/>
          <p:nvPr/>
        </p:nvSpPr>
        <p:spPr>
          <a:xfrm>
            <a:off x="166255" y="4649931"/>
            <a:ext cx="493568" cy="369332"/>
          </a:xfrm>
          <a:prstGeom prst="rect">
            <a:avLst/>
          </a:prstGeom>
          <a:noFill/>
        </p:spPr>
        <p:txBody>
          <a:bodyPr wrap="square" rtlCol="0">
            <a:spAutoFit/>
          </a:bodyPr>
          <a:lstStyle/>
          <a:p>
            <a:r>
              <a:rPr lang="ru-RU" dirty="0"/>
              <a:t>3</a:t>
            </a:r>
          </a:p>
        </p:txBody>
      </p:sp>
      <p:sp>
        <p:nvSpPr>
          <p:cNvPr id="7" name="TextBox 6">
            <a:extLst>
              <a:ext uri="{FF2B5EF4-FFF2-40B4-BE49-F238E27FC236}">
                <a16:creationId xmlns:a16="http://schemas.microsoft.com/office/drawing/2014/main" id="{93E5A956-9552-4873-9B36-85532053DD7C}"/>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4287535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199" y="306435"/>
            <a:ext cx="6898341" cy="527284"/>
          </a:xfrm>
        </p:spPr>
        <p:txBody>
          <a:bodyPr>
            <a:normAutofit fontScale="90000"/>
          </a:bodyPr>
          <a:lstStyle/>
          <a:p>
            <a:r>
              <a:rPr lang="en-US" dirty="0">
                <a:latin typeface="Times New Roman" panose="02020603050405020304" pitchFamily="18" charset="0"/>
                <a:cs typeface="Times New Roman" panose="02020603050405020304" pitchFamily="18" charset="0"/>
              </a:rPr>
              <a:t>PyCryptodome</a:t>
            </a:r>
            <a:endParaRPr lang="ru-RU"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6027837-E912-531D-C10E-04083147BFD0}"/>
              </a:ext>
            </a:extLst>
          </p:cNvPr>
          <p:cNvSpPr txBox="1"/>
          <p:nvPr/>
        </p:nvSpPr>
        <p:spPr>
          <a:xfrm>
            <a:off x="166255" y="4649931"/>
            <a:ext cx="493568" cy="369332"/>
          </a:xfrm>
          <a:prstGeom prst="rect">
            <a:avLst/>
          </a:prstGeom>
          <a:noFill/>
        </p:spPr>
        <p:txBody>
          <a:bodyPr wrap="square" rtlCol="0">
            <a:spAutoFit/>
          </a:bodyPr>
          <a:lstStyle/>
          <a:p>
            <a:r>
              <a:rPr lang="ru-RU" dirty="0"/>
              <a:t>4</a:t>
            </a:r>
          </a:p>
        </p:txBody>
      </p:sp>
      <p:sp>
        <p:nvSpPr>
          <p:cNvPr id="8" name="TextBox 7">
            <a:extLst>
              <a:ext uri="{FF2B5EF4-FFF2-40B4-BE49-F238E27FC236}">
                <a16:creationId xmlns:a16="http://schemas.microsoft.com/office/drawing/2014/main" id="{9D86F82B-6AC7-43D9-BC71-FA18516AEC3D}"/>
              </a:ext>
            </a:extLst>
          </p:cNvPr>
          <p:cNvSpPr txBox="1"/>
          <p:nvPr/>
        </p:nvSpPr>
        <p:spPr>
          <a:xfrm>
            <a:off x="659823" y="1279778"/>
            <a:ext cx="3912177" cy="3901068"/>
          </a:xfrm>
          <a:prstGeom prst="rect">
            <a:avLst/>
          </a:prstGeom>
          <a:noFill/>
        </p:spPr>
        <p:txBody>
          <a:bodyPr wrap="square" rtlCol="0">
            <a:spAutoFit/>
          </a:bodyPr>
          <a:lstStyle/>
          <a:p>
            <a:pPr lvl="0" algn="just">
              <a:lnSpc>
                <a:spcPct val="150000"/>
              </a:lnSpc>
              <a:spcAft>
                <a:spcPts val="0"/>
              </a:spcAft>
            </a:pPr>
            <a:r>
              <a:rPr lang="ru-RU" sz="1700" dirty="0">
                <a:latin typeface="Times New Roman" panose="02020603050405020304" pitchFamily="18" charset="0"/>
                <a:ea typeface="Calibri" panose="020F0502020204030204" pitchFamily="34" charset="0"/>
                <a:cs typeface="Times New Roman" panose="02020603050405020304" pitchFamily="18" charset="0"/>
              </a:rPr>
              <a:t>1. </a:t>
            </a:r>
            <a:r>
              <a:rPr lang="en-US" sz="1700" dirty="0">
                <a:latin typeface="Times New Roman" panose="02020603050405020304" pitchFamily="18" charset="0"/>
                <a:ea typeface="Calibri" panose="020F0502020204030204" pitchFamily="34" charset="0"/>
                <a:cs typeface="Times New Roman" panose="02020603050405020304" pitchFamily="18" charset="0"/>
              </a:rPr>
              <a:t>RSA </a:t>
            </a:r>
            <a:r>
              <a:rPr lang="ru-RU" sz="1700" dirty="0">
                <a:latin typeface="Times New Roman" panose="02020603050405020304" pitchFamily="18" charset="0"/>
                <a:ea typeface="Calibri" panose="020F0502020204030204" pitchFamily="34" charset="0"/>
                <a:cs typeface="Times New Roman" panose="02020603050405020304" pitchFamily="18" charset="0"/>
              </a:rPr>
              <a:t>со следующими вариациями:</a:t>
            </a:r>
          </a:p>
          <a:p>
            <a:pPr marL="742950" lvl="1" indent="-285750" algn="just">
              <a:lnSpc>
                <a:spcPct val="150000"/>
              </a:lnSpc>
              <a:buFont typeface="Arial" panose="020B0604020202020204" pitchFamily="34" charset="0"/>
              <a:buChar char="•"/>
            </a:pPr>
            <a:r>
              <a:rPr lang="ru-RU" sz="1700" dirty="0">
                <a:latin typeface="Times New Roman" panose="02020603050405020304" pitchFamily="18" charset="0"/>
                <a:ea typeface="Calibri" panose="020F0502020204030204" pitchFamily="34" charset="0"/>
                <a:cs typeface="Times New Roman" panose="02020603050405020304" pitchFamily="18" charset="0"/>
              </a:rPr>
              <a:t>PKCS#1 v1.5</a:t>
            </a:r>
          </a:p>
          <a:p>
            <a:pPr marL="742950" lvl="1" indent="-285750" algn="just">
              <a:lnSpc>
                <a:spcPct val="150000"/>
              </a:lnSpc>
              <a:buFont typeface="Arial" panose="020B0604020202020204" pitchFamily="34" charset="0"/>
              <a:buChar char="•"/>
            </a:pPr>
            <a:r>
              <a:rPr lang="ru-RU" sz="1700" dirty="0">
                <a:latin typeface="Times New Roman" panose="02020603050405020304" pitchFamily="18" charset="0"/>
                <a:ea typeface="Calibri" panose="020F0502020204030204" pitchFamily="34" charset="0"/>
                <a:cs typeface="Times New Roman" panose="02020603050405020304" pitchFamily="18" charset="0"/>
              </a:rPr>
              <a:t>PKCS#1 PSS</a:t>
            </a:r>
          </a:p>
          <a:p>
            <a:pPr lvl="0" algn="just">
              <a:lnSpc>
                <a:spcPct val="150000"/>
              </a:lnSpc>
              <a:spcAft>
                <a:spcPts val="0"/>
              </a:spcAft>
            </a:pPr>
            <a:r>
              <a:rPr lang="en-US" sz="1700" dirty="0">
                <a:latin typeface="Times New Roman" panose="02020603050405020304" pitchFamily="18" charset="0"/>
                <a:ea typeface="Calibri" panose="020F0502020204030204" pitchFamily="34" charset="0"/>
                <a:cs typeface="Times New Roman" panose="02020603050405020304" pitchFamily="18" charset="0"/>
              </a:rPr>
              <a:t>2. EdDSA </a:t>
            </a:r>
            <a:r>
              <a:rPr lang="ru-RU" sz="1700" dirty="0">
                <a:latin typeface="Times New Roman" panose="02020603050405020304" pitchFamily="18" charset="0"/>
                <a:ea typeface="Calibri" panose="020F0502020204030204" pitchFamily="34" charset="0"/>
                <a:cs typeface="Times New Roman" panose="02020603050405020304" pitchFamily="18" charset="0"/>
              </a:rPr>
              <a:t>со следующими вариациями:</a:t>
            </a: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EdDSA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Pure EdDSA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50000"/>
              </a:lnSpc>
              <a:spcAft>
                <a:spcPts val="0"/>
              </a:spcAft>
            </a:pPr>
            <a:r>
              <a:rPr lang="en-US" sz="1700" dirty="0">
                <a:latin typeface="Times New Roman" panose="02020603050405020304" pitchFamily="18" charset="0"/>
                <a:ea typeface="Calibri" panose="020F0502020204030204" pitchFamily="34" charset="0"/>
                <a:cs typeface="Times New Roman" panose="02020603050405020304" pitchFamily="18" charset="0"/>
              </a:rPr>
              <a:t>3. DSA </a:t>
            </a:r>
            <a:r>
              <a:rPr lang="ru-RU" sz="1700" dirty="0">
                <a:latin typeface="Times New Roman" panose="02020603050405020304" pitchFamily="18" charset="0"/>
                <a:ea typeface="Calibri" panose="020F0502020204030204" pitchFamily="34" charset="0"/>
                <a:cs typeface="Times New Roman" panose="02020603050405020304" pitchFamily="18" charset="0"/>
              </a:rPr>
              <a:t>со следующими вариациями:</a:t>
            </a: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ECDSA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endParaRPr lang="ru-RU"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4A862DA-0263-4DB0-9A59-8A60ED8C0A5C}"/>
              </a:ext>
            </a:extLst>
          </p:cNvPr>
          <p:cNvSpPr txBox="1"/>
          <p:nvPr/>
        </p:nvSpPr>
        <p:spPr>
          <a:xfrm>
            <a:off x="4721599" y="1405796"/>
            <a:ext cx="3762578" cy="31098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ru-RU" sz="1900" dirty="0">
                <a:latin typeface="Times New Roman" panose="02020603050405020304" pitchFamily="18" charset="0"/>
                <a:cs typeface="Times New Roman" panose="02020603050405020304" pitchFamily="18" charset="0"/>
              </a:rPr>
              <a:t>Системные администраторы</a:t>
            </a:r>
          </a:p>
          <a:p>
            <a:pPr marL="285750" indent="-285750">
              <a:lnSpc>
                <a:spcPct val="150000"/>
              </a:lnSpc>
              <a:buFont typeface="Arial" panose="020B0604020202020204" pitchFamily="34" charset="0"/>
              <a:buChar char="•"/>
            </a:pPr>
            <a:r>
              <a:rPr lang="ru-RU" sz="1900" dirty="0">
                <a:latin typeface="Times New Roman" panose="02020603050405020304" pitchFamily="18" charset="0"/>
                <a:cs typeface="Times New Roman" panose="02020603050405020304" pitchFamily="18" charset="0"/>
              </a:rPr>
              <a:t>Настройка средств обработки информации</a:t>
            </a:r>
          </a:p>
          <a:p>
            <a:pPr marL="285750" indent="-285750">
              <a:lnSpc>
                <a:spcPct val="150000"/>
              </a:lnSpc>
              <a:buFont typeface="Arial" panose="020B0604020202020204" pitchFamily="34" charset="0"/>
              <a:buChar char="•"/>
            </a:pPr>
            <a:r>
              <a:rPr lang="ru-RU" sz="1900" dirty="0">
                <a:latin typeface="Times New Roman" panose="02020603050405020304" pitchFamily="18" charset="0"/>
                <a:cs typeface="Times New Roman" panose="02020603050405020304" pitchFamily="18" charset="0"/>
              </a:rPr>
              <a:t>Программисты, использующие библиотеку </a:t>
            </a:r>
            <a:r>
              <a:rPr lang="en-US" sz="1900" dirty="0">
                <a:latin typeface="Times New Roman" panose="02020603050405020304" pitchFamily="18" charset="0"/>
                <a:cs typeface="Times New Roman" panose="02020603050405020304" pitchFamily="18" charset="0"/>
              </a:rPr>
              <a:t>PyCryptodome</a:t>
            </a:r>
          </a:p>
          <a:p>
            <a:pPr marL="285750" indent="-285750">
              <a:lnSpc>
                <a:spcPct val="150000"/>
              </a:lnSpc>
              <a:buFont typeface="Arial" panose="020B0604020202020204" pitchFamily="34" charset="0"/>
              <a:buChar char="•"/>
            </a:pPr>
            <a:r>
              <a:rPr lang="ru-RU" sz="1900" dirty="0">
                <a:latin typeface="Times New Roman" panose="02020603050405020304" pitchFamily="18" charset="0"/>
                <a:cs typeface="Times New Roman" panose="02020603050405020304" pitchFamily="18" charset="0"/>
              </a:rPr>
              <a:t>Пользователи, далёкие от криптографии</a:t>
            </a:r>
          </a:p>
        </p:txBody>
      </p:sp>
      <p:sp>
        <p:nvSpPr>
          <p:cNvPr id="4" name="TextBox 3">
            <a:extLst>
              <a:ext uri="{FF2B5EF4-FFF2-40B4-BE49-F238E27FC236}">
                <a16:creationId xmlns:a16="http://schemas.microsoft.com/office/drawing/2014/main" id="{47152A79-649C-4D3A-ACA9-42C579984394}"/>
              </a:ext>
            </a:extLst>
          </p:cNvPr>
          <p:cNvSpPr txBox="1"/>
          <p:nvPr/>
        </p:nvSpPr>
        <p:spPr>
          <a:xfrm>
            <a:off x="659823" y="972935"/>
            <a:ext cx="3509683" cy="369332"/>
          </a:xfrm>
          <a:prstGeom prst="rect">
            <a:avLst/>
          </a:prstGeom>
          <a:noFill/>
        </p:spPr>
        <p:txBody>
          <a:bodyPr wrap="square" rtlCol="0">
            <a:spAutoFit/>
          </a:bodyPr>
          <a:lstStyle/>
          <a:p>
            <a:r>
              <a:rPr lang="ru-RU" b="1" dirty="0">
                <a:latin typeface="Times New Roman" panose="02020603050405020304" pitchFamily="18" charset="0"/>
                <a:cs typeface="Times New Roman" panose="02020603050405020304" pitchFamily="18" charset="0"/>
              </a:rPr>
              <a:t>Поддерживаемые алгоритмы</a:t>
            </a:r>
          </a:p>
        </p:txBody>
      </p:sp>
      <p:sp>
        <p:nvSpPr>
          <p:cNvPr id="5" name="TextBox 4">
            <a:extLst>
              <a:ext uri="{FF2B5EF4-FFF2-40B4-BE49-F238E27FC236}">
                <a16:creationId xmlns:a16="http://schemas.microsoft.com/office/drawing/2014/main" id="{9C60B97B-0DB5-4F99-94A9-328836ADDB9F}"/>
              </a:ext>
            </a:extLst>
          </p:cNvPr>
          <p:cNvSpPr txBox="1"/>
          <p:nvPr/>
        </p:nvSpPr>
        <p:spPr>
          <a:xfrm>
            <a:off x="4807324" y="1035424"/>
            <a:ext cx="2474258" cy="369332"/>
          </a:xfrm>
          <a:prstGeom prst="rect">
            <a:avLst/>
          </a:prstGeom>
          <a:noFill/>
        </p:spPr>
        <p:txBody>
          <a:bodyPr wrap="square" rtlCol="0">
            <a:spAutoFit/>
          </a:bodyPr>
          <a:lstStyle/>
          <a:p>
            <a:r>
              <a:rPr lang="ru-RU" b="1" dirty="0">
                <a:latin typeface="Times New Roman" panose="02020603050405020304" pitchFamily="18" charset="0"/>
                <a:cs typeface="Times New Roman" panose="02020603050405020304" pitchFamily="18" charset="0"/>
              </a:rPr>
              <a:t>Область применения</a:t>
            </a:r>
          </a:p>
        </p:txBody>
      </p:sp>
      <p:sp>
        <p:nvSpPr>
          <p:cNvPr id="10" name="TextBox 9">
            <a:extLst>
              <a:ext uri="{FF2B5EF4-FFF2-40B4-BE49-F238E27FC236}">
                <a16:creationId xmlns:a16="http://schemas.microsoft.com/office/drawing/2014/main" id="{A65BBC51-5BA1-4273-ABB0-BCAFF379D33F}"/>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3790550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Программная реализация</a:t>
            </a:r>
          </a:p>
        </p:txBody>
      </p:sp>
      <p:sp>
        <p:nvSpPr>
          <p:cNvPr id="3" name="TextBox 2">
            <a:extLst>
              <a:ext uri="{FF2B5EF4-FFF2-40B4-BE49-F238E27FC236}">
                <a16:creationId xmlns:a16="http://schemas.microsoft.com/office/drawing/2014/main" id="{E9D3BA85-2D7F-8756-8A0D-2267DE2A3AA8}"/>
              </a:ext>
            </a:extLst>
          </p:cNvPr>
          <p:cNvSpPr txBox="1"/>
          <p:nvPr/>
        </p:nvSpPr>
        <p:spPr>
          <a:xfrm>
            <a:off x="166255" y="4649931"/>
            <a:ext cx="493568" cy="369332"/>
          </a:xfrm>
          <a:prstGeom prst="rect">
            <a:avLst/>
          </a:prstGeom>
          <a:noFill/>
        </p:spPr>
        <p:txBody>
          <a:bodyPr wrap="square" rtlCol="0">
            <a:spAutoFit/>
          </a:bodyPr>
          <a:lstStyle/>
          <a:p>
            <a:r>
              <a:rPr lang="ru-RU" dirty="0"/>
              <a:t>5</a:t>
            </a:r>
          </a:p>
        </p:txBody>
      </p:sp>
      <p:pic>
        <p:nvPicPr>
          <p:cNvPr id="4" name="Рисунок 3">
            <a:extLst>
              <a:ext uri="{FF2B5EF4-FFF2-40B4-BE49-F238E27FC236}">
                <a16:creationId xmlns:a16="http://schemas.microsoft.com/office/drawing/2014/main" id="{1B4A29BE-6812-4DEF-8605-978AC75461F5}"/>
              </a:ext>
            </a:extLst>
          </p:cNvPr>
          <p:cNvPicPr>
            <a:picLocks noChangeAspect="1"/>
          </p:cNvPicPr>
          <p:nvPr/>
        </p:nvPicPr>
        <p:blipFill>
          <a:blip r:embed="rId3"/>
          <a:stretch>
            <a:fillRect/>
          </a:stretch>
        </p:blipFill>
        <p:spPr>
          <a:xfrm>
            <a:off x="571500" y="1031393"/>
            <a:ext cx="1441067" cy="2711342"/>
          </a:xfrm>
          <a:prstGeom prst="rect">
            <a:avLst/>
          </a:prstGeom>
        </p:spPr>
      </p:pic>
      <p:sp>
        <p:nvSpPr>
          <p:cNvPr id="5" name="TextBox 4">
            <a:extLst>
              <a:ext uri="{FF2B5EF4-FFF2-40B4-BE49-F238E27FC236}">
                <a16:creationId xmlns:a16="http://schemas.microsoft.com/office/drawing/2014/main" id="{F6365FC3-6661-400A-8C35-0B2D781CE5FA}"/>
              </a:ext>
            </a:extLst>
          </p:cNvPr>
          <p:cNvSpPr txBox="1"/>
          <p:nvPr/>
        </p:nvSpPr>
        <p:spPr>
          <a:xfrm>
            <a:off x="571500" y="3664324"/>
            <a:ext cx="1374377"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Файловая</a:t>
            </a:r>
          </a:p>
          <a:p>
            <a:pPr algn="ctr"/>
            <a:r>
              <a:rPr lang="ru-RU" sz="1400" dirty="0">
                <a:latin typeface="Times New Roman" panose="02020603050405020304" pitchFamily="18" charset="0"/>
                <a:cs typeface="Times New Roman" panose="02020603050405020304" pitchFamily="18" charset="0"/>
              </a:rPr>
              <a:t>структура </a:t>
            </a:r>
          </a:p>
          <a:p>
            <a:pPr algn="ctr"/>
            <a:r>
              <a:rPr lang="ru-RU" sz="1400" dirty="0">
                <a:latin typeface="Times New Roman" panose="02020603050405020304" pitchFamily="18" charset="0"/>
                <a:cs typeface="Times New Roman" panose="02020603050405020304" pitchFamily="18" charset="0"/>
              </a:rPr>
              <a:t>методики</a:t>
            </a:r>
          </a:p>
        </p:txBody>
      </p:sp>
      <p:pic>
        <p:nvPicPr>
          <p:cNvPr id="6" name="Рисунок 5">
            <a:extLst>
              <a:ext uri="{FF2B5EF4-FFF2-40B4-BE49-F238E27FC236}">
                <a16:creationId xmlns:a16="http://schemas.microsoft.com/office/drawing/2014/main" id="{CB736656-25DB-4E4A-A438-C01CBEA664F2}"/>
              </a:ext>
            </a:extLst>
          </p:cNvPr>
          <p:cNvPicPr>
            <a:picLocks noChangeAspect="1"/>
          </p:cNvPicPr>
          <p:nvPr/>
        </p:nvPicPr>
        <p:blipFill>
          <a:blip r:embed="rId4"/>
          <a:stretch>
            <a:fillRect/>
          </a:stretch>
        </p:blipFill>
        <p:spPr>
          <a:xfrm>
            <a:off x="2125246" y="1896027"/>
            <a:ext cx="1975109" cy="1105336"/>
          </a:xfrm>
          <a:prstGeom prst="rect">
            <a:avLst/>
          </a:prstGeom>
        </p:spPr>
      </p:pic>
      <p:sp>
        <p:nvSpPr>
          <p:cNvPr id="8" name="TextBox 7">
            <a:extLst>
              <a:ext uri="{FF2B5EF4-FFF2-40B4-BE49-F238E27FC236}">
                <a16:creationId xmlns:a16="http://schemas.microsoft.com/office/drawing/2014/main" id="{01447614-DD20-4D1A-BA11-0207FD0EBDAB}"/>
              </a:ext>
            </a:extLst>
          </p:cNvPr>
          <p:cNvSpPr txBox="1"/>
          <p:nvPr/>
        </p:nvSpPr>
        <p:spPr>
          <a:xfrm>
            <a:off x="2198208" y="3666962"/>
            <a:ext cx="1829186"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Хранение</a:t>
            </a:r>
          </a:p>
          <a:p>
            <a:pPr algn="ctr"/>
            <a:r>
              <a:rPr lang="ru-RU" sz="1400" dirty="0">
                <a:latin typeface="Times New Roman" panose="02020603050405020304" pitchFamily="18" charset="0"/>
                <a:cs typeface="Times New Roman" panose="02020603050405020304" pitchFamily="18" charset="0"/>
              </a:rPr>
              <a:t>тестов </a:t>
            </a:r>
          </a:p>
          <a:p>
            <a:pPr algn="ctr"/>
            <a:r>
              <a:rPr lang="ru-RU" sz="1400" dirty="0">
                <a:latin typeface="Times New Roman" panose="02020603050405020304" pitchFamily="18" charset="0"/>
                <a:cs typeface="Times New Roman" panose="02020603050405020304" pitchFamily="18" charset="0"/>
              </a:rPr>
              <a:t>производительности</a:t>
            </a:r>
          </a:p>
        </p:txBody>
      </p:sp>
      <p:pic>
        <p:nvPicPr>
          <p:cNvPr id="9" name="Рисунок 8">
            <a:extLst>
              <a:ext uri="{FF2B5EF4-FFF2-40B4-BE49-F238E27FC236}">
                <a16:creationId xmlns:a16="http://schemas.microsoft.com/office/drawing/2014/main" id="{710498A5-FA44-4B83-9F0E-C01753E41645}"/>
              </a:ext>
            </a:extLst>
          </p:cNvPr>
          <p:cNvPicPr>
            <a:picLocks noChangeAspect="1"/>
          </p:cNvPicPr>
          <p:nvPr/>
        </p:nvPicPr>
        <p:blipFill>
          <a:blip r:embed="rId5"/>
          <a:stretch>
            <a:fillRect/>
          </a:stretch>
        </p:blipFill>
        <p:spPr>
          <a:xfrm>
            <a:off x="4213034" y="1901218"/>
            <a:ext cx="2042274" cy="1110230"/>
          </a:xfrm>
          <a:prstGeom prst="rect">
            <a:avLst/>
          </a:prstGeom>
        </p:spPr>
      </p:pic>
      <p:sp>
        <p:nvSpPr>
          <p:cNvPr id="10" name="TextBox 9">
            <a:extLst>
              <a:ext uri="{FF2B5EF4-FFF2-40B4-BE49-F238E27FC236}">
                <a16:creationId xmlns:a16="http://schemas.microsoft.com/office/drawing/2014/main" id="{0691E886-7B5A-4AF6-930D-E8BEC2558378}"/>
              </a:ext>
            </a:extLst>
          </p:cNvPr>
          <p:cNvSpPr txBox="1"/>
          <p:nvPr/>
        </p:nvSpPr>
        <p:spPr>
          <a:xfrm>
            <a:off x="4572000" y="3617259"/>
            <a:ext cx="1281790" cy="954107"/>
          </a:xfrm>
          <a:prstGeom prst="rect">
            <a:avLst/>
          </a:prstGeom>
          <a:noFill/>
        </p:spPr>
        <p:txBody>
          <a:bodyPr wrap="square" rtlCol="0">
            <a:spAutoFit/>
          </a:bodyPr>
          <a:lstStyle/>
          <a:p>
            <a:pPr algn="ctr"/>
            <a:r>
              <a:rPr lang="ru-RU" sz="1400" dirty="0"/>
              <a:t>Хранение открытого и закрытого ключей</a:t>
            </a:r>
          </a:p>
        </p:txBody>
      </p:sp>
      <p:pic>
        <p:nvPicPr>
          <p:cNvPr id="11" name="Рисунок 10">
            <a:extLst>
              <a:ext uri="{FF2B5EF4-FFF2-40B4-BE49-F238E27FC236}">
                <a16:creationId xmlns:a16="http://schemas.microsoft.com/office/drawing/2014/main" id="{1A102DCE-0313-4DA9-B238-4411B2A740E7}"/>
              </a:ext>
            </a:extLst>
          </p:cNvPr>
          <p:cNvPicPr>
            <a:picLocks noChangeAspect="1"/>
          </p:cNvPicPr>
          <p:nvPr/>
        </p:nvPicPr>
        <p:blipFill>
          <a:blip r:embed="rId6"/>
          <a:stretch>
            <a:fillRect/>
          </a:stretch>
        </p:blipFill>
        <p:spPr>
          <a:xfrm>
            <a:off x="6447865" y="1165288"/>
            <a:ext cx="2124635" cy="2514360"/>
          </a:xfrm>
          <a:prstGeom prst="rect">
            <a:avLst/>
          </a:prstGeom>
        </p:spPr>
      </p:pic>
      <p:sp>
        <p:nvSpPr>
          <p:cNvPr id="13" name="TextBox 12">
            <a:extLst>
              <a:ext uri="{FF2B5EF4-FFF2-40B4-BE49-F238E27FC236}">
                <a16:creationId xmlns:a16="http://schemas.microsoft.com/office/drawing/2014/main" id="{4DB6042D-4918-4A20-89FD-2F0634151B7F}"/>
              </a:ext>
            </a:extLst>
          </p:cNvPr>
          <p:cNvSpPr txBox="1"/>
          <p:nvPr/>
        </p:nvSpPr>
        <p:spPr>
          <a:xfrm>
            <a:off x="6705207" y="3772046"/>
            <a:ext cx="1609950" cy="523220"/>
          </a:xfrm>
          <a:prstGeom prst="rect">
            <a:avLst/>
          </a:prstGeom>
          <a:noFill/>
        </p:spPr>
        <p:txBody>
          <a:bodyPr wrap="square" rtlCol="0">
            <a:spAutoFit/>
          </a:bodyPr>
          <a:lstStyle/>
          <a:p>
            <a:pPr algn="ctr"/>
            <a:r>
              <a:rPr lang="ru-RU" sz="1400" dirty="0"/>
              <a:t>Хранение подписей</a:t>
            </a:r>
          </a:p>
        </p:txBody>
      </p:sp>
      <p:sp>
        <p:nvSpPr>
          <p:cNvPr id="14" name="TextBox 13">
            <a:extLst>
              <a:ext uri="{FF2B5EF4-FFF2-40B4-BE49-F238E27FC236}">
                <a16:creationId xmlns:a16="http://schemas.microsoft.com/office/drawing/2014/main" id="{DC416A5E-FC8E-4C94-9DFC-BEB5644B346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1048757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06435"/>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Тест производительности алгоритмов</a:t>
            </a:r>
          </a:p>
        </p:txBody>
      </p:sp>
      <p:sp>
        <p:nvSpPr>
          <p:cNvPr id="8" name="TextBox 7">
            <a:extLst>
              <a:ext uri="{FF2B5EF4-FFF2-40B4-BE49-F238E27FC236}">
                <a16:creationId xmlns:a16="http://schemas.microsoft.com/office/drawing/2014/main" id="{8BDD157B-3511-DC1C-14AC-4B1DB6A3ABB3}"/>
              </a:ext>
            </a:extLst>
          </p:cNvPr>
          <p:cNvSpPr txBox="1"/>
          <p:nvPr/>
        </p:nvSpPr>
        <p:spPr>
          <a:xfrm>
            <a:off x="166255" y="4649931"/>
            <a:ext cx="493568" cy="369332"/>
          </a:xfrm>
          <a:prstGeom prst="rect">
            <a:avLst/>
          </a:prstGeom>
          <a:noFill/>
        </p:spPr>
        <p:txBody>
          <a:bodyPr wrap="square" rtlCol="0">
            <a:spAutoFit/>
          </a:bodyPr>
          <a:lstStyle/>
          <a:p>
            <a:r>
              <a:rPr lang="ru-RU" dirty="0"/>
              <a:t>6</a:t>
            </a:r>
          </a:p>
        </p:txBody>
      </p:sp>
      <p:pic>
        <p:nvPicPr>
          <p:cNvPr id="7" name="Рисунок 6">
            <a:extLst>
              <a:ext uri="{FF2B5EF4-FFF2-40B4-BE49-F238E27FC236}">
                <a16:creationId xmlns:a16="http://schemas.microsoft.com/office/drawing/2014/main" id="{DACB0883-F658-4BED-8A92-8B867F802B4E}"/>
              </a:ext>
            </a:extLst>
          </p:cNvPr>
          <p:cNvPicPr/>
          <p:nvPr/>
        </p:nvPicPr>
        <p:blipFill>
          <a:blip r:embed="rId3"/>
          <a:stretch>
            <a:fillRect/>
          </a:stretch>
        </p:blipFill>
        <p:spPr>
          <a:xfrm>
            <a:off x="490817" y="1105524"/>
            <a:ext cx="3657602" cy="3338730"/>
          </a:xfrm>
          <a:prstGeom prst="rect">
            <a:avLst/>
          </a:prstGeom>
        </p:spPr>
      </p:pic>
      <p:pic>
        <p:nvPicPr>
          <p:cNvPr id="9" name="Рисунок 8">
            <a:extLst>
              <a:ext uri="{FF2B5EF4-FFF2-40B4-BE49-F238E27FC236}">
                <a16:creationId xmlns:a16="http://schemas.microsoft.com/office/drawing/2014/main" id="{694F6A0A-5C1A-4CAC-AF2C-E6777537B29F}"/>
              </a:ext>
            </a:extLst>
          </p:cNvPr>
          <p:cNvPicPr/>
          <p:nvPr/>
        </p:nvPicPr>
        <p:blipFill>
          <a:blip r:embed="rId4"/>
          <a:stretch>
            <a:fillRect/>
          </a:stretch>
        </p:blipFill>
        <p:spPr>
          <a:xfrm>
            <a:off x="4572000" y="1090918"/>
            <a:ext cx="3657602" cy="3338732"/>
          </a:xfrm>
          <a:prstGeom prst="rect">
            <a:avLst/>
          </a:prstGeom>
        </p:spPr>
      </p:pic>
      <p:sp>
        <p:nvSpPr>
          <p:cNvPr id="3" name="TextBox 2">
            <a:extLst>
              <a:ext uri="{FF2B5EF4-FFF2-40B4-BE49-F238E27FC236}">
                <a16:creationId xmlns:a16="http://schemas.microsoft.com/office/drawing/2014/main" id="{13013FA4-B1ED-450B-97BB-8572D4F8BC8F}"/>
              </a:ext>
            </a:extLst>
          </p:cNvPr>
          <p:cNvSpPr txBox="1"/>
          <p:nvPr/>
        </p:nvSpPr>
        <p:spPr>
          <a:xfrm>
            <a:off x="413039" y="4429650"/>
            <a:ext cx="4696843" cy="338554"/>
          </a:xfrm>
          <a:prstGeom prst="rect">
            <a:avLst/>
          </a:prstGeom>
          <a:noFill/>
        </p:spPr>
        <p:txBody>
          <a:bodyPr wrap="square" rtlCol="0">
            <a:spAutoFit/>
          </a:bodyPr>
          <a:lstStyle/>
          <a:p>
            <a:r>
              <a:rPr lang="ru-RU" sz="1600" dirty="0"/>
              <a:t>Тест производительности с импортом ключа</a:t>
            </a:r>
          </a:p>
        </p:txBody>
      </p:sp>
      <p:sp>
        <p:nvSpPr>
          <p:cNvPr id="10" name="TextBox 9">
            <a:extLst>
              <a:ext uri="{FF2B5EF4-FFF2-40B4-BE49-F238E27FC236}">
                <a16:creationId xmlns:a16="http://schemas.microsoft.com/office/drawing/2014/main" id="{E5F8F8DC-AEA9-4D43-B993-27764A5C20B8}"/>
              </a:ext>
            </a:extLst>
          </p:cNvPr>
          <p:cNvSpPr txBox="1"/>
          <p:nvPr/>
        </p:nvSpPr>
        <p:spPr>
          <a:xfrm>
            <a:off x="4572000" y="4453147"/>
            <a:ext cx="4696843" cy="338554"/>
          </a:xfrm>
          <a:prstGeom prst="rect">
            <a:avLst/>
          </a:prstGeom>
          <a:noFill/>
        </p:spPr>
        <p:txBody>
          <a:bodyPr wrap="square" rtlCol="0">
            <a:spAutoFit/>
          </a:bodyPr>
          <a:lstStyle/>
          <a:p>
            <a:r>
              <a:rPr lang="ru-RU" sz="1600" dirty="0"/>
              <a:t>Тест производительности с созданием ключа</a:t>
            </a:r>
          </a:p>
        </p:txBody>
      </p:sp>
      <p:sp>
        <p:nvSpPr>
          <p:cNvPr id="11" name="TextBox 10">
            <a:extLst>
              <a:ext uri="{FF2B5EF4-FFF2-40B4-BE49-F238E27FC236}">
                <a16:creationId xmlns:a16="http://schemas.microsoft.com/office/drawing/2014/main" id="{63C2BF3C-5D30-4A1A-AD7F-AF36A050F686}"/>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381307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13039" y="321449"/>
            <a:ext cx="6824382" cy="527284"/>
          </a:xfrm>
        </p:spPr>
        <p:txBody>
          <a:bodyPr>
            <a:normAutofit fontScale="90000"/>
          </a:bodyPr>
          <a:lstStyle/>
          <a:p>
            <a:r>
              <a:rPr lang="ru-RU" dirty="0">
                <a:latin typeface="Times New Roman" panose="02020603050405020304" pitchFamily="18" charset="0"/>
                <a:cs typeface="Times New Roman" panose="02020603050405020304" pitchFamily="18" charset="0"/>
              </a:rPr>
              <a:t>Блок схема методики</a:t>
            </a:r>
          </a:p>
        </p:txBody>
      </p:sp>
      <p:sp>
        <p:nvSpPr>
          <p:cNvPr id="3" name="TextBox 2">
            <a:extLst>
              <a:ext uri="{FF2B5EF4-FFF2-40B4-BE49-F238E27FC236}">
                <a16:creationId xmlns:a16="http://schemas.microsoft.com/office/drawing/2014/main" id="{761E633A-8A32-4391-C5B4-A183CDBF112F}"/>
              </a:ext>
            </a:extLst>
          </p:cNvPr>
          <p:cNvSpPr txBox="1"/>
          <p:nvPr/>
        </p:nvSpPr>
        <p:spPr>
          <a:xfrm>
            <a:off x="166255" y="4649931"/>
            <a:ext cx="493568" cy="369332"/>
          </a:xfrm>
          <a:prstGeom prst="rect">
            <a:avLst/>
          </a:prstGeom>
          <a:noFill/>
        </p:spPr>
        <p:txBody>
          <a:bodyPr wrap="square" rtlCol="0">
            <a:spAutoFit/>
          </a:bodyPr>
          <a:lstStyle/>
          <a:p>
            <a:r>
              <a:rPr lang="ru-RU" dirty="0"/>
              <a:t>7</a:t>
            </a:r>
          </a:p>
        </p:txBody>
      </p:sp>
      <p:pic>
        <p:nvPicPr>
          <p:cNvPr id="5" name="Рисунок 4">
            <a:extLst>
              <a:ext uri="{FF2B5EF4-FFF2-40B4-BE49-F238E27FC236}">
                <a16:creationId xmlns:a16="http://schemas.microsoft.com/office/drawing/2014/main" id="{FCD350D9-4992-4DA5-9BBD-C74070F93D47}"/>
              </a:ext>
            </a:extLst>
          </p:cNvPr>
          <p:cNvPicPr>
            <a:picLocks noChangeAspect="1"/>
          </p:cNvPicPr>
          <p:nvPr/>
        </p:nvPicPr>
        <p:blipFill>
          <a:blip r:embed="rId3"/>
          <a:stretch>
            <a:fillRect/>
          </a:stretch>
        </p:blipFill>
        <p:spPr>
          <a:xfrm>
            <a:off x="4276165" y="1018277"/>
            <a:ext cx="4159955" cy="3479341"/>
          </a:xfrm>
          <a:prstGeom prst="rect">
            <a:avLst/>
          </a:prstGeom>
        </p:spPr>
      </p:pic>
      <p:sp>
        <p:nvSpPr>
          <p:cNvPr id="4" name="TextBox 3">
            <a:extLst>
              <a:ext uri="{FF2B5EF4-FFF2-40B4-BE49-F238E27FC236}">
                <a16:creationId xmlns:a16="http://schemas.microsoft.com/office/drawing/2014/main" id="{BFFFFEC1-E168-410D-8C51-AAFB22F5458C}"/>
              </a:ext>
            </a:extLst>
          </p:cNvPr>
          <p:cNvSpPr txBox="1"/>
          <p:nvPr/>
        </p:nvSpPr>
        <p:spPr>
          <a:xfrm>
            <a:off x="860609" y="4507215"/>
            <a:ext cx="2662517"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Упрощённая блок схема</a:t>
            </a:r>
          </a:p>
        </p:txBody>
      </p:sp>
      <p:sp>
        <p:nvSpPr>
          <p:cNvPr id="6" name="TextBox 5">
            <a:extLst>
              <a:ext uri="{FF2B5EF4-FFF2-40B4-BE49-F238E27FC236}">
                <a16:creationId xmlns:a16="http://schemas.microsoft.com/office/drawing/2014/main" id="{2649B894-8614-4087-86F7-A4C3728271E6}"/>
              </a:ext>
            </a:extLst>
          </p:cNvPr>
          <p:cNvSpPr txBox="1"/>
          <p:nvPr/>
        </p:nvSpPr>
        <p:spPr>
          <a:xfrm>
            <a:off x="5017586" y="4507215"/>
            <a:ext cx="3960159"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Код блока рекомендации</a:t>
            </a:r>
          </a:p>
        </p:txBody>
      </p:sp>
      <p:pic>
        <p:nvPicPr>
          <p:cNvPr id="7" name="Рисунок 6">
            <a:extLst>
              <a:ext uri="{FF2B5EF4-FFF2-40B4-BE49-F238E27FC236}">
                <a16:creationId xmlns:a16="http://schemas.microsoft.com/office/drawing/2014/main" id="{15FF0ABF-E3C0-444B-A255-BB82D9246BA3}"/>
              </a:ext>
            </a:extLst>
          </p:cNvPr>
          <p:cNvPicPr>
            <a:picLocks noChangeAspect="1"/>
          </p:cNvPicPr>
          <p:nvPr/>
        </p:nvPicPr>
        <p:blipFill>
          <a:blip r:embed="rId4"/>
          <a:stretch>
            <a:fillRect/>
          </a:stretch>
        </p:blipFill>
        <p:spPr>
          <a:xfrm>
            <a:off x="707880" y="1081370"/>
            <a:ext cx="2949720" cy="3421855"/>
          </a:xfrm>
          <a:prstGeom prst="rect">
            <a:avLst/>
          </a:prstGeom>
        </p:spPr>
      </p:pic>
      <p:sp>
        <p:nvSpPr>
          <p:cNvPr id="9" name="TextBox 8">
            <a:extLst>
              <a:ext uri="{FF2B5EF4-FFF2-40B4-BE49-F238E27FC236}">
                <a16:creationId xmlns:a16="http://schemas.microsoft.com/office/drawing/2014/main" id="{00D64441-066D-49A5-BE62-6EC2B42A3599}"/>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1333366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Блок выбора алгоритмов</a:t>
            </a:r>
          </a:p>
        </p:txBody>
      </p:sp>
      <p:sp>
        <p:nvSpPr>
          <p:cNvPr id="3" name="TextBox 2">
            <a:extLst>
              <a:ext uri="{FF2B5EF4-FFF2-40B4-BE49-F238E27FC236}">
                <a16:creationId xmlns:a16="http://schemas.microsoft.com/office/drawing/2014/main" id="{7C2C5C5C-6E91-317A-EDB9-66602209CD16}"/>
              </a:ext>
            </a:extLst>
          </p:cNvPr>
          <p:cNvSpPr txBox="1"/>
          <p:nvPr/>
        </p:nvSpPr>
        <p:spPr>
          <a:xfrm>
            <a:off x="166255" y="4649931"/>
            <a:ext cx="493568" cy="369332"/>
          </a:xfrm>
          <a:prstGeom prst="rect">
            <a:avLst/>
          </a:prstGeom>
          <a:noFill/>
        </p:spPr>
        <p:txBody>
          <a:bodyPr wrap="square" rtlCol="0">
            <a:spAutoFit/>
          </a:bodyPr>
          <a:lstStyle/>
          <a:p>
            <a:r>
              <a:rPr lang="ru-RU" dirty="0"/>
              <a:t>8</a:t>
            </a:r>
          </a:p>
        </p:txBody>
      </p:sp>
      <p:pic>
        <p:nvPicPr>
          <p:cNvPr id="7" name="Рисунок 6">
            <a:extLst>
              <a:ext uri="{FF2B5EF4-FFF2-40B4-BE49-F238E27FC236}">
                <a16:creationId xmlns:a16="http://schemas.microsoft.com/office/drawing/2014/main" id="{95E78C19-FFEE-4367-98A9-FCC5D063EB1B}"/>
              </a:ext>
            </a:extLst>
          </p:cNvPr>
          <p:cNvPicPr>
            <a:picLocks noChangeAspect="1"/>
          </p:cNvPicPr>
          <p:nvPr/>
        </p:nvPicPr>
        <p:blipFill>
          <a:blip r:embed="rId3"/>
          <a:stretch>
            <a:fillRect/>
          </a:stretch>
        </p:blipFill>
        <p:spPr>
          <a:xfrm>
            <a:off x="5163671" y="1117980"/>
            <a:ext cx="2870947" cy="3423687"/>
          </a:xfrm>
          <a:prstGeom prst="rect">
            <a:avLst/>
          </a:prstGeom>
        </p:spPr>
      </p:pic>
      <p:sp>
        <p:nvSpPr>
          <p:cNvPr id="4" name="TextBox 3">
            <a:extLst>
              <a:ext uri="{FF2B5EF4-FFF2-40B4-BE49-F238E27FC236}">
                <a16:creationId xmlns:a16="http://schemas.microsoft.com/office/drawing/2014/main" id="{10FB3EB1-2EB6-438B-AA7E-406688F1E389}"/>
              </a:ext>
            </a:extLst>
          </p:cNvPr>
          <p:cNvSpPr txBox="1"/>
          <p:nvPr/>
        </p:nvSpPr>
        <p:spPr>
          <a:xfrm>
            <a:off x="826994" y="4465265"/>
            <a:ext cx="3832412"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Блок схема выбора алгоритмов </a:t>
            </a:r>
          </a:p>
        </p:txBody>
      </p:sp>
      <p:sp>
        <p:nvSpPr>
          <p:cNvPr id="5" name="TextBox 4">
            <a:extLst>
              <a:ext uri="{FF2B5EF4-FFF2-40B4-BE49-F238E27FC236}">
                <a16:creationId xmlns:a16="http://schemas.microsoft.com/office/drawing/2014/main" id="{B50768B7-59D3-474C-B5B0-BA1AD5712560}"/>
              </a:ext>
            </a:extLst>
          </p:cNvPr>
          <p:cNvSpPr txBox="1"/>
          <p:nvPr/>
        </p:nvSpPr>
        <p:spPr>
          <a:xfrm>
            <a:off x="5163671" y="4472830"/>
            <a:ext cx="2918012"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Демонстрация работы кода</a:t>
            </a:r>
          </a:p>
        </p:txBody>
      </p:sp>
      <p:pic>
        <p:nvPicPr>
          <p:cNvPr id="6" name="Рисунок 5">
            <a:extLst>
              <a:ext uri="{FF2B5EF4-FFF2-40B4-BE49-F238E27FC236}">
                <a16:creationId xmlns:a16="http://schemas.microsoft.com/office/drawing/2014/main" id="{0576D35B-6F1E-4903-A86D-2AAE4E244990}"/>
              </a:ext>
            </a:extLst>
          </p:cNvPr>
          <p:cNvPicPr>
            <a:picLocks noChangeAspect="1"/>
          </p:cNvPicPr>
          <p:nvPr/>
        </p:nvPicPr>
        <p:blipFill>
          <a:blip r:embed="rId4"/>
          <a:stretch>
            <a:fillRect/>
          </a:stretch>
        </p:blipFill>
        <p:spPr>
          <a:xfrm>
            <a:off x="413039" y="1027595"/>
            <a:ext cx="4401827" cy="3544328"/>
          </a:xfrm>
          <a:prstGeom prst="rect">
            <a:avLst/>
          </a:prstGeom>
        </p:spPr>
      </p:pic>
      <p:sp>
        <p:nvSpPr>
          <p:cNvPr id="9" name="TextBox 8">
            <a:extLst>
              <a:ext uri="{FF2B5EF4-FFF2-40B4-BE49-F238E27FC236}">
                <a16:creationId xmlns:a16="http://schemas.microsoft.com/office/drawing/2014/main" id="{600547C0-32D6-4301-8861-8E360F199BA3}"/>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1939790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06435"/>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Блок рекомендации сценариев</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9</a:t>
            </a:r>
          </a:p>
        </p:txBody>
      </p:sp>
      <p:pic>
        <p:nvPicPr>
          <p:cNvPr id="4" name="Рисунок 3">
            <a:extLst>
              <a:ext uri="{FF2B5EF4-FFF2-40B4-BE49-F238E27FC236}">
                <a16:creationId xmlns:a16="http://schemas.microsoft.com/office/drawing/2014/main" id="{EFD160F9-7EE9-42F9-A988-EC42FA639B2F}"/>
              </a:ext>
            </a:extLst>
          </p:cNvPr>
          <p:cNvPicPr>
            <a:picLocks noChangeAspect="1"/>
          </p:cNvPicPr>
          <p:nvPr/>
        </p:nvPicPr>
        <p:blipFill>
          <a:blip r:embed="rId2"/>
          <a:stretch>
            <a:fillRect/>
          </a:stretch>
        </p:blipFill>
        <p:spPr>
          <a:xfrm>
            <a:off x="2749922" y="996070"/>
            <a:ext cx="3039037" cy="3813693"/>
          </a:xfrm>
          <a:prstGeom prst="rect">
            <a:avLst/>
          </a:prstGeom>
        </p:spPr>
      </p:pic>
      <p:sp>
        <p:nvSpPr>
          <p:cNvPr id="5" name="Прямоугольник 4">
            <a:extLst>
              <a:ext uri="{FF2B5EF4-FFF2-40B4-BE49-F238E27FC236}">
                <a16:creationId xmlns:a16="http://schemas.microsoft.com/office/drawing/2014/main" id="{51B06FBD-E0F4-429F-9AF4-8E0E9FF4C883}"/>
              </a:ext>
            </a:extLst>
          </p:cNvPr>
          <p:cNvSpPr/>
          <p:nvPr/>
        </p:nvSpPr>
        <p:spPr>
          <a:xfrm>
            <a:off x="2339788" y="996069"/>
            <a:ext cx="544606" cy="3082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7" name="TextBox 6">
            <a:extLst>
              <a:ext uri="{FF2B5EF4-FFF2-40B4-BE49-F238E27FC236}">
                <a16:creationId xmlns:a16="http://schemas.microsoft.com/office/drawing/2014/main" id="{381B26DD-D009-4749-99B7-62017B712518}"/>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131532984"/>
      </p:ext>
    </p:extLst>
  </p:cSld>
  <p:clrMapOvr>
    <a:masterClrMapping/>
  </p:clrMapOvr>
</p:sld>
</file>

<file path=ppt/theme/theme1.xml><?xml version="1.0" encoding="utf-8"?>
<a:theme xmlns:a="http://schemas.openxmlformats.org/drawingml/2006/main" name="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Тема1" id="{4DAE9245-FD5C-48A3-9F61-0C8FFBFAE07A}" vid="{20E0B42B-372D-46F0-B56F-89DFAD950D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6046</TotalTime>
  <Words>897</Words>
  <Application>Microsoft Office PowerPoint</Application>
  <PresentationFormat>Экран (16:9)</PresentationFormat>
  <Paragraphs>217</Paragraphs>
  <Slides>15</Slides>
  <Notes>7</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15</vt:i4>
      </vt:variant>
    </vt:vector>
  </HeadingPairs>
  <TitlesOfParts>
    <vt:vector size="22" baseType="lpstr">
      <vt:lpstr>ALS Gorizont Bold Expanded</vt:lpstr>
      <vt:lpstr>Arial</vt:lpstr>
      <vt:lpstr>Calibri</vt:lpstr>
      <vt:lpstr>Golos Text</vt:lpstr>
      <vt:lpstr>Golos Text DemiBold</vt:lpstr>
      <vt:lpstr>Times New Roman</vt:lpstr>
      <vt:lpstr>Тема1</vt:lpstr>
      <vt:lpstr>Выпускная квалификационная работа Разработка интерактивной методики оценки эффективности систем цифровой подписи на основе библиотеки PyCryptodome  Факультет безопасности информационных технологий Образовательная программа Технологии защиты информации Направление подготовки (специальность) 10.03.01 Информационная безопасность Выполнил студент: Гутник Дмитрий Вячеславович, N34491 Научный руководитель: доцент ФБИТ, к.т.н., Таранов Сергей Владимирович Санкт-Петербург, 2023</vt:lpstr>
      <vt:lpstr>Актуальность</vt:lpstr>
      <vt:lpstr>Цель и задачи</vt:lpstr>
      <vt:lpstr>PyCryptodome</vt:lpstr>
      <vt:lpstr>Программная реализация</vt:lpstr>
      <vt:lpstr>Тест производительности алгоритмов</vt:lpstr>
      <vt:lpstr>Блок схема методики</vt:lpstr>
      <vt:lpstr>Блок выбора алгоритмов</vt:lpstr>
      <vt:lpstr>Блок рекомендации сценариев</vt:lpstr>
      <vt:lpstr>Критерии рекомендации сценариев</vt:lpstr>
      <vt:lpstr>Примеры размерности подписей и ключей</vt:lpstr>
      <vt:lpstr>Аналоги</vt:lpstr>
      <vt:lpstr>Итог</vt:lpstr>
      <vt:lpstr>Выводы</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Pc_g</cp:lastModifiedBy>
  <cp:revision>166</cp:revision>
  <dcterms:created xsi:type="dcterms:W3CDTF">2014-06-27T12:30:22Z</dcterms:created>
  <dcterms:modified xsi:type="dcterms:W3CDTF">2023-05-10T19:23:17Z</dcterms:modified>
</cp:coreProperties>
</file>